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0" r:id="rId3"/>
    <p:sldId id="258" r:id="rId4"/>
    <p:sldId id="261" r:id="rId5"/>
    <p:sldId id="262" r:id="rId6"/>
    <p:sldId id="273" r:id="rId7"/>
    <p:sldId id="278" r:id="rId8"/>
    <p:sldId id="280" r:id="rId9"/>
    <p:sldId id="281" r:id="rId10"/>
    <p:sldId id="282" r:id="rId11"/>
    <p:sldId id="279" r:id="rId12"/>
    <p:sldId id="260" r:id="rId13"/>
    <p:sldId id="277" r:id="rId14"/>
    <p:sldId id="263" r:id="rId15"/>
    <p:sldId id="283" r:id="rId16"/>
    <p:sldId id="272" r:id="rId17"/>
    <p:sldId id="269" r:id="rId18"/>
    <p:sldId id="259" r:id="rId19"/>
    <p:sldId id="271" r:id="rId20"/>
    <p:sldId id="265" r:id="rId21"/>
    <p:sldId id="264" r:id="rId22"/>
    <p:sldId id="267" r:id="rId23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790" autoAdjust="0"/>
  </p:normalViewPr>
  <p:slideViewPr>
    <p:cSldViewPr snapToGrid="0">
      <p:cViewPr varScale="1">
        <p:scale>
          <a:sx n="79" d="100"/>
          <a:sy n="79" d="100"/>
        </p:scale>
        <p:origin x="80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68E98696-75F9-40E3-8568-A53F1E8D9C90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FC1ADCBC-A8AD-4765-BA4A-D88404E0A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25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Hosting over 100M tracks, </a:t>
            </a:r>
            <a:r>
              <a:rPr lang="en-US" b="1" dirty="0"/>
              <a:t>royalites are 60% </a:t>
            </a:r>
            <a:r>
              <a:rPr lang="en-US" dirty="0"/>
              <a:t>(~$7B/year) of Spotify’s costs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onetime $10/track, to annual $20/track, to $5,000/1million streams.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Spotiy’s</a:t>
            </a:r>
            <a:r>
              <a:rPr lang="en-US" dirty="0"/>
              <a:t> spend on </a:t>
            </a:r>
            <a:r>
              <a:rPr lang="en-US" dirty="0" err="1"/>
              <a:t>Toni&amp;I</a:t>
            </a:r>
            <a:r>
              <a:rPr lang="en-US" dirty="0"/>
              <a:t> royalties is estimated as $10M-$20M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Predicting popularity of new tracks can directly improve bottom-line results of business. </a:t>
            </a:r>
          </a:p>
          <a:p>
            <a:r>
              <a:rPr lang="en-US" dirty="0">
                <a:highlight>
                  <a:srgbClr val="00FF00"/>
                </a:highlight>
              </a:rPr>
              <a:t>Especially for less known artists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81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C8ED0-BE01-5932-BDBE-9B2D35F99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9495E9-E337-BE43-3F5A-1424A38A0D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42E06F-7235-9117-3C9F-4E0033968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81ED8-2D1A-B066-21A3-7D5313EF7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38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0642A-21C6-D083-533E-E03BBB69E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D3891E-162E-007C-53B1-05C72F7CA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31AAF-3448-8FB8-87B2-AEA5B033F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Key: replaced with symbols for a better visualization</a:t>
            </a:r>
          </a:p>
          <a:p>
            <a:endParaRPr lang="en-US" sz="1200" dirty="0"/>
          </a:p>
          <a:p>
            <a:r>
              <a:rPr lang="en-US" sz="1200" dirty="0"/>
              <a:t>Genre: using ANOVA tests to reduce 24 categories to 9</a:t>
            </a:r>
          </a:p>
          <a:p>
            <a:endParaRPr lang="en-US" sz="1200" dirty="0"/>
          </a:p>
          <a:p>
            <a:r>
              <a:rPr lang="en-US" sz="1200" dirty="0"/>
              <a:t>Mode: ANOVA tests are suggesting modes are “similar”, from popularity PoV. Considering drop later in the process.</a:t>
            </a:r>
          </a:p>
          <a:p>
            <a:endParaRPr lang="en-US" sz="1200" dirty="0">
              <a:highlight>
                <a:srgbClr val="FFFF00"/>
              </a:highlight>
            </a:endParaRPr>
          </a:p>
          <a:p>
            <a:r>
              <a:rPr lang="en-US" sz="1200" dirty="0"/>
              <a:t>Replace </a:t>
            </a:r>
            <a:r>
              <a:rPr lang="en-US" sz="1200" dirty="0" err="1"/>
              <a:t>small_cat_col</a:t>
            </a:r>
            <a:r>
              <a:rPr lang="en-US" sz="1200" dirty="0"/>
              <a:t> with </a:t>
            </a:r>
            <a:r>
              <a:rPr lang="en-US" sz="1200" dirty="0" err="1"/>
              <a:t>small_cat_mean_popularity</a:t>
            </a:r>
            <a:r>
              <a:rPr lang="en-US" sz="1200" dirty="0"/>
              <a:t>, e.g. </a:t>
            </a:r>
            <a:r>
              <a:rPr lang="en-US" sz="1200" dirty="0" err="1"/>
              <a:t>key_mean_popularity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sym typeface="Wingdings" panose="05000000000000000000" pitchFamily="2" charset="2"/>
              </a:rPr>
              <a:t>Avoiding data leakage from “future” records, </a:t>
            </a:r>
            <a:r>
              <a:rPr lang="en-US" sz="1200" dirty="0" err="1">
                <a:sym typeface="Wingdings" panose="05000000000000000000" pitchFamily="2" charset="2"/>
              </a:rPr>
              <a:t>mean_popularity</a:t>
            </a:r>
            <a:r>
              <a:rPr lang="en-US" sz="1200" dirty="0">
                <a:sym typeface="Wingdings" panose="05000000000000000000" pitchFamily="2" charset="2"/>
              </a:rPr>
              <a:t> computed only from records  up to “current” year (=2019). Applied to all records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sym typeface="Wingdings" panose="05000000000000000000" pitchFamily="2" charset="2"/>
              </a:rPr>
              <a:t>All three </a:t>
            </a:r>
            <a:r>
              <a:rPr lang="en-US" sz="1200" dirty="0" err="1">
                <a:sym typeface="Wingdings" panose="05000000000000000000" pitchFamily="2" charset="2"/>
              </a:rPr>
              <a:t>small</a:t>
            </a:r>
            <a:r>
              <a:rPr lang="en-US" sz="1200" dirty="0" err="1"/>
              <a:t>_cat_mean_popularity</a:t>
            </a:r>
            <a:r>
              <a:rPr lang="en-US" sz="1200" dirty="0"/>
              <a:t> cols are of </a:t>
            </a:r>
            <a:r>
              <a:rPr lang="en-US" sz="1200" dirty="0">
                <a:sym typeface="Wingdings" panose="05000000000000000000" pitchFamily="2" charset="2"/>
              </a:rPr>
              <a:t>a normal distribution</a:t>
            </a:r>
          </a:p>
          <a:p>
            <a:endParaRPr lang="en-US" sz="1200" dirty="0"/>
          </a:p>
          <a:p>
            <a:r>
              <a:rPr lang="en-US" sz="1200" dirty="0"/>
              <a:t>There is a </a:t>
            </a:r>
            <a:r>
              <a:rPr lang="en-US" sz="1200" dirty="0">
                <a:sym typeface="Wingdings" panose="05000000000000000000" pitchFamily="2" charset="2"/>
              </a:rPr>
              <a:t>significant difference between the keys (p = 1.26e-04)</a:t>
            </a:r>
          </a:p>
          <a:p>
            <a:r>
              <a:rPr lang="en-US" sz="1200" dirty="0">
                <a:sym typeface="Wingdings" panose="05000000000000000000" pitchFamily="2" charset="2"/>
              </a:rPr>
              <a:t>and between the genres (p = 0.0), but not between modes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95845-9E7B-8346-72BA-6F4463D20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66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AD336-7496-5880-DBD8-861D9F064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F58DB-BDFF-4013-CADF-6658C9F15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ECF86-E891-C477-1CDC-1BD79657DA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30C58-13CD-13DB-BE30-F0A05E5AD1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9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3E2FA-7EDD-75F8-ADCE-B5262D56C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7A37D-6C18-4B85-5B2C-5B0E838EC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D4574-E799-B0F5-EFC6-3035B6EC0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One album release date col replaced with </a:t>
            </a:r>
            <a:r>
              <a:rPr lang="en-US" sz="1200" dirty="0" err="1"/>
              <a:t>release_month</a:t>
            </a:r>
            <a:r>
              <a:rPr lang="en-US" sz="1200" dirty="0"/>
              <a:t> and </a:t>
            </a:r>
            <a:r>
              <a:rPr lang="en-US" sz="1200" dirty="0" err="1"/>
              <a:t>release_year</a:t>
            </a:r>
            <a:endParaRPr lang="en-US" sz="11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A6715-E6E2-3A82-39B8-072841DCCE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7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67DA2-6FA6-6C80-0896-CBAC52CA8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090237-AC7E-7803-79DD-BC163AB24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FDC7C-CDF1-6BA9-BF82-D7800A324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ym typeface="Wingdings" panose="05000000000000000000" pitchFamily="2" charset="2"/>
              </a:rPr>
              <a:t>Avoiding data leakage from “future” records, </a:t>
            </a:r>
            <a:r>
              <a:rPr lang="en-US" sz="1200" dirty="0" err="1">
                <a:sym typeface="Wingdings" panose="05000000000000000000" pitchFamily="2" charset="2"/>
              </a:rPr>
              <a:t>mean_popularity</a:t>
            </a:r>
            <a:r>
              <a:rPr lang="en-US" sz="1200" dirty="0">
                <a:sym typeface="Wingdings" panose="05000000000000000000" pitchFamily="2" charset="2"/>
              </a:rPr>
              <a:t> computed only from records  up to “current” year (=2019). Applied to all records</a:t>
            </a:r>
          </a:p>
          <a:p>
            <a:endParaRPr lang="en-US" sz="1200" dirty="0">
              <a:sym typeface="Wingdings" panose="05000000000000000000" pitchFamily="2" charset="2"/>
            </a:endParaRPr>
          </a:p>
          <a:p>
            <a:r>
              <a:rPr lang="en-US" sz="1200" dirty="0">
                <a:sym typeface="Wingdings" panose="05000000000000000000" pitchFamily="2" charset="2"/>
              </a:rPr>
              <a:t>The three </a:t>
            </a:r>
            <a:r>
              <a:rPr lang="en-US" sz="1200" dirty="0" err="1"/>
              <a:t>large_cat_mean_popularity</a:t>
            </a:r>
            <a:r>
              <a:rPr lang="en-US" sz="1200" dirty="0"/>
              <a:t> cols and </a:t>
            </a:r>
            <a:r>
              <a:rPr lang="en-US" sz="1200" dirty="0" err="1"/>
              <a:t>y_col</a:t>
            </a:r>
            <a:r>
              <a:rPr lang="en-US" sz="1200" dirty="0"/>
              <a:t> </a:t>
            </a:r>
            <a:r>
              <a:rPr lang="en-US" sz="1200" dirty="0">
                <a:sym typeface="Wingdings" panose="05000000000000000000" pitchFamily="2" charset="2"/>
              </a:rPr>
              <a:t>are of a normal distribution</a:t>
            </a:r>
          </a:p>
          <a:p>
            <a:endParaRPr lang="en-US" sz="1200" dirty="0">
              <a:sym typeface="Wingdings" panose="05000000000000000000" pitchFamily="2" charset="2"/>
            </a:endParaRPr>
          </a:p>
          <a:p>
            <a:r>
              <a:rPr lang="en-US" sz="1200" dirty="0">
                <a:sym typeface="Wingdings" panose="05000000000000000000" pitchFamily="2" charset="2"/>
              </a:rPr>
              <a:t>No significant difference between the means of the three (F-stat: 1.95, p-value: 0.12)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E7DF3-9B0B-E279-38CF-5D432D9221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12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2D616-0F75-2758-22B1-8A88BEB9B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1B705-3297-59A3-BA38-557C0FC2E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B757B2-0C7D-2759-0022-ACC04F9613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A3BD1-83FC-C06B-3B12-EF7F4824E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80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395B3-C911-1891-ED49-FB8E11991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9571C-7B17-43B8-0D6B-56D7BCB77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195CD-23C2-22C5-EA6B-B53E08837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9AEA7-ECDE-739C-08A3-9A1A78A7D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10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4C19F-4C3D-B575-3EB3-65BE96376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388FC-7E1D-54AA-95AE-4E26A42B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C1652D-6488-6392-898E-072AF1018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812E-9672-F246-F553-AB90AD05C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10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business advantages including IT costs, Recommendations, Automation of playlists, Marketing and Promotions of tracks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The target of my work is to </a:t>
            </a:r>
            <a:r>
              <a:rPr lang="en-US" b="1" dirty="0">
                <a:highlight>
                  <a:srgbClr val="FFFF00"/>
                </a:highlight>
              </a:rPr>
              <a:t>predict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b="1" dirty="0">
                <a:highlight>
                  <a:srgbClr val="FFFF00"/>
                </a:highlight>
              </a:rPr>
              <a:t>popularity of new tracks</a:t>
            </a:r>
            <a:r>
              <a:rPr lang="en-US" dirty="0">
                <a:highlight>
                  <a:srgbClr val="FFFF00"/>
                </a:highlight>
              </a:rPr>
              <a:t>. ‘Current time’ is end of  2019, my work is to predict popularity of 2020 releases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13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52FAB-51F3-60A7-2B1E-4CFE5DAC3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A3F983-8866-0DF6-6F96-11978743E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F3A4B2-9BD7-1FD0-F04E-8DE11B241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F39D-39B0-BC42-665C-5974B96E5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40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36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172D5-8071-222F-18B3-97A39DE64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8B481-2A39-7AE0-D0BA-D1C658B51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71B749-4CA8-A488-734A-6E4F7AD22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0911D-A67F-22A8-AC01-73B1A4C2F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47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F3737-31BA-7643-A4A1-D6F82D8FB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BCA77-C9CD-AA2B-23E1-F1C0A41A1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EA798C-570C-23A9-26EB-6577B113A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ym typeface="Wingdings" panose="05000000000000000000" pitchFamily="2" charset="2"/>
              </a:rPr>
              <a:t>Avoiding data leakage from “future” records, </a:t>
            </a:r>
            <a:r>
              <a:rPr lang="en-US" sz="1200" dirty="0" err="1">
                <a:sym typeface="Wingdings" panose="05000000000000000000" pitchFamily="2" charset="2"/>
              </a:rPr>
              <a:t>mean_popularity</a:t>
            </a:r>
            <a:r>
              <a:rPr lang="en-US" sz="1200" dirty="0">
                <a:sym typeface="Wingdings" panose="05000000000000000000" pitchFamily="2" charset="2"/>
              </a:rPr>
              <a:t> computed only from records  up to “current” year (=2019). Applied to all records</a:t>
            </a:r>
          </a:p>
          <a:p>
            <a:endParaRPr lang="en-US" sz="1200" dirty="0">
              <a:sym typeface="Wingdings" panose="05000000000000000000" pitchFamily="2" charset="2"/>
            </a:endParaRPr>
          </a:p>
          <a:p>
            <a:r>
              <a:rPr lang="en-US" sz="1200" dirty="0">
                <a:sym typeface="Wingdings" panose="05000000000000000000" pitchFamily="2" charset="2"/>
              </a:rPr>
              <a:t>The three </a:t>
            </a:r>
            <a:r>
              <a:rPr lang="en-US" sz="1200" dirty="0" err="1"/>
              <a:t>large_cat_mean_popularity</a:t>
            </a:r>
            <a:r>
              <a:rPr lang="en-US" sz="1200" dirty="0"/>
              <a:t> cols and </a:t>
            </a:r>
            <a:r>
              <a:rPr lang="en-US" sz="1200" dirty="0" err="1"/>
              <a:t>y_col</a:t>
            </a:r>
            <a:r>
              <a:rPr lang="en-US" sz="1200" dirty="0"/>
              <a:t> </a:t>
            </a:r>
            <a:r>
              <a:rPr lang="en-US" sz="1200" dirty="0">
                <a:sym typeface="Wingdings" panose="05000000000000000000" pitchFamily="2" charset="2"/>
              </a:rPr>
              <a:t>are of a normal distribution</a:t>
            </a:r>
          </a:p>
          <a:p>
            <a:endParaRPr lang="en-US" sz="1200" dirty="0">
              <a:sym typeface="Wingdings" panose="05000000000000000000" pitchFamily="2" charset="2"/>
            </a:endParaRPr>
          </a:p>
          <a:p>
            <a:r>
              <a:rPr lang="en-US" sz="1200" dirty="0">
                <a:sym typeface="Wingdings" panose="05000000000000000000" pitchFamily="2" charset="2"/>
              </a:rPr>
              <a:t>No significant difference between the means of the three (F-stat: 1.95, p-value: 0.12)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41710-4026-2F0D-4AA6-9644BFC7CA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49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30F62-A74F-0E68-75F6-D70721BF2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5F7509-E044-5D3C-4FDD-BDA6D1C03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ED8CF8-4557-50ED-FF9C-E81CC0A5C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Nine continuance cols are modeling the “nature of the art”</a:t>
            </a:r>
          </a:p>
          <a:p>
            <a:r>
              <a:rPr lang="en-US" sz="1200" dirty="0"/>
              <a:t>Some at normal distribution same don’t</a:t>
            </a:r>
          </a:p>
          <a:p>
            <a:r>
              <a:rPr lang="en-US" sz="1200" dirty="0"/>
              <a:t>Using </a:t>
            </a:r>
            <a:r>
              <a:rPr lang="en-US" sz="1200" dirty="0" err="1"/>
              <a:t>qcat</a:t>
            </a:r>
            <a:r>
              <a:rPr lang="en-US" sz="1200" dirty="0"/>
              <a:t>-bins for ANOVA tests between mean popularity of bins</a:t>
            </a:r>
          </a:p>
          <a:p>
            <a:r>
              <a:rPr lang="en-US" sz="1200" dirty="0"/>
              <a:t>There is a significant different between the mean popularity  of 10bins in all </a:t>
            </a:r>
            <a:r>
              <a:rPr lang="en-US" sz="1200" dirty="0" err="1"/>
              <a:t>cont_cols</a:t>
            </a:r>
            <a:r>
              <a:rPr lang="en-US" sz="1200" dirty="0"/>
              <a:t>, but </a:t>
            </a:r>
            <a:r>
              <a:rPr lang="en-US" sz="1200" dirty="0" err="1"/>
              <a:t>speachiness</a:t>
            </a:r>
            <a:endParaRPr lang="en-US" sz="1200" dirty="0"/>
          </a:p>
          <a:p>
            <a:r>
              <a:rPr lang="en-US" sz="1200" dirty="0"/>
              <a:t>Kept as is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F6653-9B2E-AF28-3900-AF78BFDAA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12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8772-FC87-8F37-C927-AA8C35B2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94D777-3765-7782-E890-749718E1AE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C034CF-AEF8-AA38-DE77-CE0CF84E1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Using z-score to identify 3323 outlier cells (|z| &gt; 3) in eight </a:t>
            </a:r>
            <a:r>
              <a:rPr lang="en-US" sz="1200" dirty="0" err="1"/>
              <a:t>x_cols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Replaced with </a:t>
            </a:r>
            <a:r>
              <a:rPr lang="en-US" sz="1200" dirty="0" err="1"/>
              <a:t>NaN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imputed values back with MICE (KNN runs the server out of RAM)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66B98-F6E0-EC4D-F0A7-39A8231B2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99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E184B-DCCE-1F60-12E7-07149156A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4606C9-04CE-B983-19AF-75BB2DC36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72BEDA-00AF-904E-A5F1-54D040136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164C7-D5B7-572A-2A2E-51012235D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05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5AB3C-9A47-F17C-2F58-40C493D28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163B7-DEE9-3084-919F-ABD02D72B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FE18B-CF71-307B-08CC-7C846CDAF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4706A-F8ED-5161-3CAC-36E854906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88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8BF1E-B1E2-74EC-7963-EDFA3C962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F3E7CE-6FDD-B7AD-F62C-9A2E5EE362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A02D90-F232-E63C-DB34-2E0132A8E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CB766-46FE-1273-3063-70D48CB4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27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FCA9D-C052-89E2-022A-000AE5F18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4F110F-2E4A-CFB9-E27B-66843532A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B2E22-F746-C4A9-1C3F-05BE724ED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BC6CF-A6A6-F411-C102-80C645DBC1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76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8E09-DDC2-2840-41F7-71DDD08D2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3F539-54DF-D212-DE86-F96FA9587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F27DD-1823-78A4-BBA5-4B99BC3A3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71C7-9C41-7759-5ADA-468752BC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DAA34-03F6-92DE-3E67-9ACD373E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18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AD5D0-9F71-82B8-24A4-BB8008DD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64DDA-C232-9121-C779-8B2DADF51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CEF93-6F66-EE9B-58F4-21AD7D54F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C5479-BF14-C1FB-1E6E-D3867929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A5970-F565-35C7-7390-1666DC5C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01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C33CD1-8E13-96BA-A4C8-0973EF523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ACA50D-6937-8C27-73C9-E01E13E41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28F56-CF78-9BB1-B142-F4FE48CFF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E64A8-DE51-EE42-D6BC-87BFE4BE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A217B-67A2-4790-2CE8-588E5A99B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82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DF835-D854-D6D0-3CBF-282370E1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AE9E6-8CE7-8300-4FEC-07066B992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F1FFA-7C63-F26C-02E3-E451E05C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BBDC4-6EED-F8A6-5A82-EC7F34B17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3F86B-DCED-542D-200A-E77AD4BA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60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E073F-4272-7CFC-FAC4-1CE2B841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5B68D-8AAF-9EFE-2624-71FE147BF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D538C-4D95-8F4D-975A-A7C604C63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E0965-27D2-514F-244C-F3F3F027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0D233-AC56-F59C-0525-74E7CC5F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84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B2B9-A58C-35DA-E249-FC2EDB52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60B6F-0874-CA0C-810F-A2DD347C6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ADC71-8981-7CE7-9586-82886CF77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09F9C-97C1-BBD7-02D8-BD8F8815B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753E10-62F3-0A60-8E1E-D8A65BC34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B3DAB-7E7B-D399-C666-16FC743A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3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CA37-2990-7904-FD3F-F9E3F383E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2CD57-8D45-D46D-536C-269AB214B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3CDD0-4D27-EDF9-C558-BBB47D86A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7E48B1-206B-B283-3F20-15A35DC37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4DEC2-1391-BF62-43CD-8E4635B67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D27BB5-AB12-C449-B8D7-632DEA5A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851342-669B-DDE4-3821-5BAD0FC5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409C6-2139-8887-0102-03F68F80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11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A91C-AB13-1802-E729-CB8BDD138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C956C-0AF5-6E96-5BBA-5C2F3C306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27B3C-1E35-273C-1B4C-2B30AE12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FCE18-3A58-2BAA-4F04-A003A293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45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0BCF9-C062-7ABF-649A-1E0423FAE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DA0D4-1C30-99E3-0460-810B455B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2D9FF-D83A-6215-E530-8402F1E44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1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5990-57C7-EA66-9FE0-2EDB456C6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A4F4-83DB-AA87-6DE3-C92D75E34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8277C-4B53-1182-B42B-EC605178F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E0CAD-5F25-142F-DED4-D39574E67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79AB7-3CC8-AB6A-EFFB-0F48EFEE5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2EFA0-4FD6-CEBE-C478-A25AFD1B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85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EE659-BFDB-81B8-CC55-E796D9059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B4C805-33DE-44EB-9220-FCF8692C75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EC0DBD-D161-B8C8-0820-9CE95F69B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50AA9-35C0-8D29-113F-85A2C2351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BCFD6-DBFE-3D50-4D24-6D9883C0E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2EE69-11C2-54C7-CFF2-2F07DBD6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6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914D62-C5F0-AD3F-47E6-B3E9A7220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7ED86-A84B-A2E8-40BC-D62DF1596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1DC18-4E10-F96A-6CC2-C84090ABD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CAC46-1853-EDDE-0387-3F3996C76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57007-285D-3DC5-2462-14CCA30E3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17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0hyYWKXF0Q?feature=oembed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0hyYWKXF0Q?feature=oembed" TargetMode="External"/><Relationship Id="rId6" Type="http://schemas.openxmlformats.org/officeDocument/2006/relationships/image" Target="../media/image2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6389A-BC62-FAE4-C700-6FB5FE5A18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The Spotify dataset, by Kaggle</a:t>
            </a:r>
            <a:endParaRPr lang="en-US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7EAE2-5857-19F2-AB4B-883358D334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a BIU-DS20, ML project</a:t>
            </a:r>
          </a:p>
          <a:p>
            <a:endParaRPr lang="en-US" sz="2000" dirty="0"/>
          </a:p>
          <a:p>
            <a:r>
              <a:rPr lang="en-US" sz="2000" dirty="0"/>
              <a:t> Guy Ray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76F73-D960-F712-D07D-608D6771410C}"/>
              </a:ext>
            </a:extLst>
          </p:cNvPr>
          <p:cNvSpPr txBox="1"/>
          <p:nvPr/>
        </p:nvSpPr>
        <p:spPr>
          <a:xfrm>
            <a:off x="9664832" y="183119"/>
            <a:ext cx="2458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500"/>
              </a:spcAft>
              <a:buNone/>
            </a:pPr>
            <a:r>
              <a:rPr lang="he-IL" b="0" i="0" dirty="0">
                <a:solidFill>
                  <a:schemeClr val="bg1"/>
                </a:solidFill>
                <a:effectLst/>
                <a:latin typeface="Heebo" pitchFamily="2" charset="-79"/>
                <a:cs typeface="Heebo" pitchFamily="2" charset="-79"/>
              </a:rPr>
              <a:t>הרים כהרים ומים כמים</a:t>
            </a:r>
          </a:p>
        </p:txBody>
      </p:sp>
    </p:spTree>
    <p:extLst>
      <p:ext uri="{BB962C8B-B14F-4D97-AF65-F5344CB8AC3E}">
        <p14:creationId xmlns:p14="http://schemas.microsoft.com/office/powerpoint/2010/main" val="2118259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85B6F-907B-11CE-1130-D9A279C0D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D40C-AD71-E825-640F-E9CC01B1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59" y="25992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e-IL" sz="6600" dirty="0"/>
              <a:t>ובא לציון גואל</a:t>
            </a:r>
            <a:endParaRPr lang="en-US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14518-DADA-6376-7925-E68071F3941F}"/>
              </a:ext>
            </a:extLst>
          </p:cNvPr>
          <p:cNvSpPr txBox="1"/>
          <p:nvPr/>
        </p:nvSpPr>
        <p:spPr>
          <a:xfrm>
            <a:off x="9664832" y="183119"/>
            <a:ext cx="2458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500"/>
              </a:spcAft>
              <a:buNone/>
            </a:pPr>
            <a:r>
              <a:rPr lang="he-IL" b="0" i="0" dirty="0">
                <a:solidFill>
                  <a:schemeClr val="bg1"/>
                </a:solidFill>
                <a:effectLst/>
                <a:latin typeface="Heebo" pitchFamily="2" charset="-79"/>
                <a:cs typeface="Heebo" pitchFamily="2" charset="-79"/>
              </a:rPr>
              <a:t>הרים כהרים ומים כמים</a:t>
            </a:r>
          </a:p>
        </p:txBody>
      </p:sp>
    </p:spTree>
    <p:extLst>
      <p:ext uri="{BB962C8B-B14F-4D97-AF65-F5344CB8AC3E}">
        <p14:creationId xmlns:p14="http://schemas.microsoft.com/office/powerpoint/2010/main" val="2337245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3A35B-62E4-880E-0B8F-CA76705DA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4F969-D178-67A8-F168-D877CA8E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120"/>
            <a:ext cx="10515600" cy="52818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ML pipeline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AF3145-D507-A034-B187-D0CC4655B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45948"/>
              </p:ext>
            </p:extLst>
          </p:nvPr>
        </p:nvGraphicFramePr>
        <p:xfrm>
          <a:off x="421073" y="735477"/>
          <a:ext cx="11214579" cy="60401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224470">
                  <a:extLst>
                    <a:ext uri="{9D8B030D-6E8A-4147-A177-3AD203B41FA5}">
                      <a16:colId xmlns:a16="http://schemas.microsoft.com/office/drawing/2014/main" val="2068911788"/>
                    </a:ext>
                  </a:extLst>
                </a:gridCol>
                <a:gridCol w="1224470">
                  <a:extLst>
                    <a:ext uri="{9D8B030D-6E8A-4147-A177-3AD203B41FA5}">
                      <a16:colId xmlns:a16="http://schemas.microsoft.com/office/drawing/2014/main" val="4285709138"/>
                    </a:ext>
                  </a:extLst>
                </a:gridCol>
                <a:gridCol w="1494440">
                  <a:extLst>
                    <a:ext uri="{9D8B030D-6E8A-4147-A177-3AD203B41FA5}">
                      <a16:colId xmlns:a16="http://schemas.microsoft.com/office/drawing/2014/main" val="4206896451"/>
                    </a:ext>
                  </a:extLst>
                </a:gridCol>
                <a:gridCol w="1640264">
                  <a:extLst>
                    <a:ext uri="{9D8B030D-6E8A-4147-A177-3AD203B41FA5}">
                      <a16:colId xmlns:a16="http://schemas.microsoft.com/office/drawing/2014/main" val="295605342"/>
                    </a:ext>
                  </a:extLst>
                </a:gridCol>
                <a:gridCol w="1866507">
                  <a:extLst>
                    <a:ext uri="{9D8B030D-6E8A-4147-A177-3AD203B41FA5}">
                      <a16:colId xmlns:a16="http://schemas.microsoft.com/office/drawing/2014/main" val="3455147896"/>
                    </a:ext>
                  </a:extLst>
                </a:gridCol>
                <a:gridCol w="2064469">
                  <a:extLst>
                    <a:ext uri="{9D8B030D-6E8A-4147-A177-3AD203B41FA5}">
                      <a16:colId xmlns:a16="http://schemas.microsoft.com/office/drawing/2014/main" val="205262170"/>
                    </a:ext>
                  </a:extLst>
                </a:gridCol>
                <a:gridCol w="1699959">
                  <a:extLst>
                    <a:ext uri="{9D8B030D-6E8A-4147-A177-3AD203B41FA5}">
                      <a16:colId xmlns:a16="http://schemas.microsoft.com/office/drawing/2014/main" val="3584269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 / 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Cleansing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Prep. (see also FE)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X_cols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29628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endParaRPr lang="en-US" sz="1000" dirty="0"/>
                    </a:p>
                    <a:p>
                      <a:endParaRPr lang="en-US" sz="1000" dirty="0"/>
                    </a:p>
                    <a:p>
                      <a:endParaRPr lang="en-US" sz="1000" dirty="0"/>
                    </a:p>
                    <a:p>
                      <a:endParaRPr lang="en-US" sz="1000" dirty="0"/>
                    </a:p>
                    <a:p>
                      <a:endParaRPr lang="en-US" sz="1000" dirty="0"/>
                    </a:p>
                    <a:p>
                      <a:endParaRPr lang="en-US" sz="1000" dirty="0"/>
                    </a:p>
                    <a:p>
                      <a:endParaRPr lang="en-US" sz="1000" dirty="0"/>
                    </a:p>
                    <a:p>
                      <a:endParaRPr lang="en-US" sz="1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highlight>
                            <a:srgbClr val="FFFF00"/>
                          </a:highlight>
                        </a:rPr>
                        <a:t>GBM</a:t>
                      </a:r>
                    </a:p>
                    <a:p>
                      <a:pPr algn="ctr"/>
                      <a:r>
                        <a:rPr lang="en-US" sz="1000" b="0" dirty="0"/>
                        <a:t>GBM_FT</a:t>
                      </a:r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r>
                        <a:rPr lang="en-US" sz="1000" b="0" dirty="0"/>
                        <a:t>Pickle model</a:t>
                      </a:r>
                    </a:p>
                    <a:p>
                      <a:pPr algn="ctr"/>
                      <a:r>
                        <a:rPr lang="en-US" sz="1000" b="0" dirty="0"/>
                        <a:t>Pickle </a:t>
                      </a:r>
                      <a:r>
                        <a:rPr lang="en-US" sz="1000" b="0" dirty="0" err="1"/>
                        <a:t>df</a:t>
                      </a:r>
                      <a:endParaRPr lang="en-US" sz="1000" b="0" dirty="0"/>
                    </a:p>
                    <a:p>
                      <a:pPr algn="ctr"/>
                      <a:r>
                        <a:rPr lang="en-US" sz="1000" b="0" dirty="0"/>
                        <a:t> 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r>
                        <a:rPr lang="en-US" sz="1000" b="0" dirty="0"/>
                        <a:t>Random Forest</a:t>
                      </a:r>
                    </a:p>
                    <a:p>
                      <a:pPr algn="ctr"/>
                      <a:r>
                        <a:rPr lang="en-US" sz="1000" b="0" dirty="0"/>
                        <a:t>GBM</a:t>
                      </a:r>
                    </a:p>
                    <a:p>
                      <a:pPr algn="ctr"/>
                      <a:r>
                        <a:rPr lang="en-US" sz="1000" b="0" dirty="0"/>
                        <a:t>XGB</a:t>
                      </a:r>
                    </a:p>
                    <a:p>
                      <a:pPr algn="ctr"/>
                      <a:r>
                        <a:rPr lang="en-US" sz="1000" b="0" dirty="0"/>
                        <a:t>Linear</a:t>
                      </a:r>
                    </a:p>
                    <a:p>
                      <a:pPr algn="ctr"/>
                      <a:r>
                        <a:rPr lang="en-US" sz="1000" b="0" dirty="0" err="1"/>
                        <a:t>ADABoost</a:t>
                      </a:r>
                      <a:endParaRPr lang="en-US" sz="1000" b="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/>
                        <a:t>Decision Tree</a:t>
                      </a:r>
                    </a:p>
                    <a:p>
                      <a:pPr algn="ctr"/>
                      <a:r>
                        <a:rPr lang="en-US" sz="1000" b="0" dirty="0"/>
                        <a:t>SVM</a:t>
                      </a:r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/>
                        <a:t>Pickle models</a:t>
                      </a:r>
                    </a:p>
                    <a:p>
                      <a:pPr algn="ctr"/>
                      <a:r>
                        <a:rPr lang="en-US" sz="1000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replacing each col with </a:t>
                      </a:r>
                      <a:r>
                        <a:rPr lang="en-US" sz="1000" dirty="0" err="1"/>
                        <a:t>col_mean_pop</a:t>
                      </a:r>
                      <a:endParaRPr lang="en-US" sz="1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(“Dylan” </a:t>
                      </a:r>
                      <a:r>
                        <a:rPr lang="en-US" sz="1000" dirty="0">
                          <a:sym typeface="Wingdings" panose="05000000000000000000" pitchFamily="2" charset="2"/>
                        </a:rPr>
                        <a:t> 71.2)</a:t>
                      </a:r>
                      <a:endParaRPr lang="en-US" sz="1000" dirty="0"/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Pickle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Outlier detection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Experimenting with: </a:t>
                      </a:r>
                      <a:r>
                        <a:rPr lang="en-US" sz="1000" dirty="0" err="1"/>
                        <a:t>Z_score</a:t>
                      </a:r>
                      <a:r>
                        <a:rPr lang="en-US" sz="1000" dirty="0"/>
                        <a:t>, IQR, IOS, LOF, DBSCAN, MAD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Choosing LOF</a:t>
                      </a:r>
                    </a:p>
                    <a:p>
                      <a:r>
                        <a:rPr lang="en-US" sz="1000" dirty="0"/>
                        <a:t>Replace with </a:t>
                      </a:r>
                      <a:r>
                        <a:rPr lang="en-US" sz="1000" dirty="0" err="1"/>
                        <a:t>NaN</a:t>
                      </a:r>
                      <a:endParaRPr lang="en-US" sz="1000" dirty="0"/>
                    </a:p>
                    <a:p>
                      <a:r>
                        <a:rPr lang="en-US" sz="1000" dirty="0"/>
                        <a:t>Imputing with MICE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Pickle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histplot</a:t>
                      </a:r>
                      <a:r>
                        <a:rPr lang="en-US" sz="1000" dirty="0"/>
                        <a:t>, boxplot, skewness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/>
                        <a:t>pairplot</a:t>
                      </a:r>
                      <a:r>
                        <a:rPr lang="en-US" sz="1000" dirty="0"/>
                        <a:t> vs. </a:t>
                      </a:r>
                      <a:r>
                        <a:rPr lang="en-US" sz="1000" dirty="0" err="1"/>
                        <a:t>y_col</a:t>
                      </a:r>
                      <a:endParaRPr lang="en-US" sz="1000" dirty="0"/>
                    </a:p>
                    <a:p>
                      <a:r>
                        <a:rPr lang="en-US" sz="1000" dirty="0"/>
                        <a:t>correlations vs </a:t>
                      </a:r>
                      <a:r>
                        <a:rPr lang="en-US" sz="1000" dirty="0" err="1"/>
                        <a:t>y_col</a:t>
                      </a:r>
                      <a:r>
                        <a:rPr lang="en-US" sz="1000" dirty="0"/>
                        <a:t> 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Testing ANOVA between all popularity cols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Flatfile</a:t>
                      </a:r>
                      <a:endParaRPr lang="en-US" sz="1000" dirty="0"/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Target encoding. Replacing each col with </a:t>
                      </a:r>
                      <a:r>
                        <a:rPr lang="en-US" sz="1000" dirty="0" err="1"/>
                        <a:t>col_mean_pop</a:t>
                      </a:r>
                      <a:r>
                        <a:rPr lang="en-US" sz="1000" dirty="0"/>
                        <a:t> (</a:t>
                      </a:r>
                      <a:r>
                        <a:rPr lang="en-US" sz="1000" dirty="0" err="1"/>
                        <a:t>e.g</a:t>
                      </a:r>
                      <a:r>
                        <a:rPr lang="en-US" sz="1000" dirty="0"/>
                        <a:t> “Dylan” </a:t>
                      </a:r>
                      <a:r>
                        <a:rPr lang="en-US" sz="1000" dirty="0">
                          <a:sym typeface="Wingdings" panose="05000000000000000000" pitchFamily="2" charset="2"/>
                        </a:rPr>
                        <a:t> 71.2)</a:t>
                      </a:r>
                    </a:p>
                    <a:p>
                      <a:endParaRPr lang="en-US" sz="1000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en-US" sz="1000" dirty="0">
                          <a:sym typeface="Wingdings" panose="05000000000000000000" pitchFamily="2" charset="2"/>
                        </a:rPr>
                        <a:t>Pickle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large_cat_cols</a:t>
                      </a:r>
                      <a:r>
                        <a:rPr lang="en-US" sz="1600" dirty="0"/>
                        <a:t> 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7072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adding </a:t>
                      </a:r>
                      <a:r>
                        <a:rPr lang="en-US" sz="1000" dirty="0" err="1"/>
                        <a:t>cat_mean_pop</a:t>
                      </a:r>
                      <a:r>
                        <a:rPr lang="en-US" sz="1000" dirty="0"/>
                        <a:t> foreach col</a:t>
                      </a:r>
                    </a:p>
                    <a:p>
                      <a:r>
                        <a:rPr lang="en-US" sz="1000" dirty="0"/>
                        <a:t>e.g. </a:t>
                      </a:r>
                      <a:r>
                        <a:rPr lang="en-US" sz="1000" dirty="0" err="1"/>
                        <a:t>key_mean_pop</a:t>
                      </a:r>
                      <a:endParaRPr lang="en-US" sz="1000" dirty="0"/>
                    </a:p>
                    <a:p>
                      <a:endParaRPr lang="en-US" sz="1000" dirty="0"/>
                    </a:p>
                    <a:p>
                      <a:r>
                        <a:rPr lang="en-US" sz="1000" dirty="0" err="1"/>
                        <a:t>mode_mean_popularity</a:t>
                      </a:r>
                      <a:r>
                        <a:rPr lang="en-US" sz="1000" dirty="0"/>
                        <a:t> was not selected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Pickle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Outlier detection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Experimenting with: </a:t>
                      </a:r>
                      <a:r>
                        <a:rPr lang="en-US" sz="1000" dirty="0" err="1"/>
                        <a:t>Z_score</a:t>
                      </a:r>
                      <a:r>
                        <a:rPr lang="en-US" sz="1000" dirty="0"/>
                        <a:t>, IQR, IOS, LOF, DBSCAN, MAD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Choosing LOF</a:t>
                      </a:r>
                    </a:p>
                    <a:p>
                      <a:r>
                        <a:rPr lang="en-US" sz="1000" dirty="0"/>
                        <a:t>Replace with </a:t>
                      </a:r>
                      <a:r>
                        <a:rPr lang="en-US" sz="1000" dirty="0" err="1"/>
                        <a:t>NaN</a:t>
                      </a:r>
                      <a:endParaRPr lang="en-US" sz="1000" dirty="0"/>
                    </a:p>
                    <a:p>
                      <a:r>
                        <a:rPr lang="en-US" sz="1000" dirty="0"/>
                        <a:t>Imputing with MICE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Pickle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/>
                        <a:t>histplot</a:t>
                      </a:r>
                      <a:r>
                        <a:rPr lang="en-US" sz="1000" dirty="0"/>
                        <a:t>, boxplot, skewness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 err="1"/>
                        <a:t>pairplot</a:t>
                      </a:r>
                      <a:r>
                        <a:rPr lang="en-US" sz="1000" dirty="0"/>
                        <a:t> vs </a:t>
                      </a:r>
                      <a:r>
                        <a:rPr lang="en-US" sz="1000" dirty="0" err="1"/>
                        <a:t>y_col</a:t>
                      </a:r>
                      <a:endParaRPr lang="en-US" sz="1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Correlations vs </a:t>
                      </a:r>
                      <a:r>
                        <a:rPr lang="en-US" sz="1000" dirty="0" err="1"/>
                        <a:t>y_col</a:t>
                      </a:r>
                      <a:r>
                        <a:rPr lang="en-US" sz="1000" dirty="0"/>
                        <a:t> 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Testing ANOVA between pops of categories in each col</a:t>
                      </a:r>
                    </a:p>
                    <a:p>
                      <a:r>
                        <a:rPr lang="en-US" sz="1000" dirty="0"/>
                        <a:t>E.g. popularity of C♯ vs D♭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Flatfile</a:t>
                      </a:r>
                      <a:endParaRPr lang="en-US" sz="1000" dirty="0"/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Replacing cat codes with symbols for visualizations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Target encoding. Adding </a:t>
                      </a:r>
                      <a:r>
                        <a:rPr lang="en-US" sz="1000" dirty="0" err="1"/>
                        <a:t>cat_mean_pop</a:t>
                      </a:r>
                      <a:r>
                        <a:rPr lang="en-US" sz="1000" dirty="0"/>
                        <a:t> foreach col. e.g. </a:t>
                      </a:r>
                      <a:r>
                        <a:rPr lang="en-US" sz="1000" dirty="0" err="1"/>
                        <a:t>key_mean_pop</a:t>
                      </a:r>
                      <a:endParaRPr lang="en-US" sz="1000" dirty="0"/>
                    </a:p>
                    <a:p>
                      <a:endParaRPr lang="en-US" sz="1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Using ANOVA to condense categories into ~10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small_cat_cols</a:t>
                      </a:r>
                      <a:r>
                        <a:rPr lang="en-US" sz="1600" dirty="0"/>
                        <a:t> 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0361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histplot</a:t>
                      </a:r>
                      <a:endParaRPr lang="en-US" sz="1000" dirty="0"/>
                    </a:p>
                    <a:p>
                      <a:r>
                        <a:rPr lang="en-US" sz="1000" dirty="0" err="1"/>
                        <a:t>box_plot</a:t>
                      </a:r>
                      <a:endParaRPr lang="en-US" sz="1000" dirty="0"/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Testing ANOVA between pops of 10 </a:t>
                      </a:r>
                      <a:r>
                        <a:rPr lang="en-US" sz="1000" dirty="0" err="1"/>
                        <a:t>qcat</a:t>
                      </a:r>
                      <a:r>
                        <a:rPr lang="en-US" sz="1000" dirty="0"/>
                        <a:t>-bins of each 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Flatfile</a:t>
                      </a:r>
                      <a:endParaRPr lang="en-US" sz="1000" dirty="0"/>
                    </a:p>
                    <a:p>
                      <a:r>
                        <a:rPr lang="en-US" sz="1000" dirty="0">
                          <a:sym typeface="Wingdings" panose="05000000000000000000" pitchFamily="2" charset="2"/>
                        </a:rPr>
                        <a:t>Pickle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cont_cat_cols</a:t>
                      </a:r>
                      <a:r>
                        <a:rPr lang="en-US" sz="1600" dirty="0"/>
                        <a:t> (9)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7947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Flatfile</a:t>
                      </a:r>
                      <a:endParaRPr lang="en-US" sz="1000" dirty="0"/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replacing </a:t>
                      </a:r>
                      <a:r>
                        <a:rPr lang="en-US" sz="1000" dirty="0" err="1"/>
                        <a:t>release_date</a:t>
                      </a:r>
                      <a:r>
                        <a:rPr lang="en-US" sz="1000" dirty="0"/>
                        <a:t> with six cat cols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>
                          <a:sym typeface="Wingdings" panose="05000000000000000000" pitchFamily="2" charset="2"/>
                        </a:rPr>
                        <a:t>Pickle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data_cols</a:t>
                      </a:r>
                      <a:r>
                        <a:rPr lang="en-US" sz="1600" dirty="0"/>
                        <a:t> 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06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total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x_cols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total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x_cols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total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x_cols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total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x_cols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total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x_cols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total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x_cols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total </a:t>
                      </a:r>
                      <a:r>
                        <a:rPr lang="en-US" sz="1200" dirty="0" err="1"/>
                        <a:t>x_cols</a:t>
                      </a:r>
                      <a:r>
                        <a:rPr lang="en-US" sz="1200" dirty="0"/>
                        <a:t> =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13799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C0C7D74A-B5BB-47E9-4F7B-3D8CBDD2F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018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79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C6378-7E7A-744A-EDF0-FE34C9CD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6DD53-D44E-E0E6-87AF-521BAF52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X: </a:t>
            </a:r>
            <a:r>
              <a:rPr lang="en-US" dirty="0" err="1"/>
              <a:t>small_cat_cols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B442E-A23D-AE20-7636-4850A2119F84}"/>
              </a:ext>
            </a:extLst>
          </p:cNvPr>
          <p:cNvSpPr txBox="1"/>
          <p:nvPr/>
        </p:nvSpPr>
        <p:spPr>
          <a:xfrm>
            <a:off x="979854" y="2424725"/>
            <a:ext cx="4116785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Musical key, 11 values</a:t>
            </a:r>
          </a:p>
          <a:p>
            <a:r>
              <a:rPr lang="en-US" sz="2000" dirty="0"/>
              <a:t>C♯/D♭ </a:t>
            </a:r>
            <a:r>
              <a:rPr lang="en-US" sz="2000" dirty="0">
                <a:sym typeface="Wingdings" panose="05000000000000000000" pitchFamily="2" charset="2"/>
              </a:rPr>
              <a:t> 42.3 (=mean popularity)</a:t>
            </a:r>
          </a:p>
          <a:p>
            <a:endParaRPr lang="en-US" sz="2000" dirty="0"/>
          </a:p>
          <a:p>
            <a:r>
              <a:rPr lang="en-US" sz="2000" dirty="0"/>
              <a:t>Genre, 24 values grouped into 9</a:t>
            </a:r>
          </a:p>
          <a:p>
            <a:r>
              <a:rPr lang="en-US" sz="2000" dirty="0"/>
              <a:t>Teen Pop </a:t>
            </a:r>
            <a:r>
              <a:rPr lang="en-US" sz="2000" dirty="0">
                <a:sym typeface="Wingdings" panose="05000000000000000000" pitchFamily="2" charset="2"/>
              </a:rPr>
              <a:t> 56.6 (=mean popularity)</a:t>
            </a:r>
          </a:p>
          <a:p>
            <a:endParaRPr lang="en-US" sz="2000" dirty="0"/>
          </a:p>
          <a:p>
            <a:r>
              <a:rPr lang="en-US" sz="2000" dirty="0"/>
              <a:t>Mode, 2 values</a:t>
            </a:r>
          </a:p>
          <a:p>
            <a:r>
              <a:rPr lang="en-US" sz="2000" dirty="0"/>
              <a:t>Major </a:t>
            </a:r>
            <a:r>
              <a:rPr lang="en-US" sz="2000" dirty="0">
                <a:sym typeface="Wingdings" panose="05000000000000000000" pitchFamily="2" charset="2"/>
              </a:rPr>
              <a:t> 40.1 (=mean popularity)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411A3-A6B3-0053-6DED-C0F6A3E5D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45" y="1587615"/>
            <a:ext cx="5626238" cy="2395244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E8430D4-0F01-9009-7602-0F787BCC0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724" y="3521706"/>
            <a:ext cx="1701686" cy="157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650F008-4901-10D4-BC35-EE2421F34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696" y="5222645"/>
            <a:ext cx="1584681" cy="8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F0FF856-136C-D08E-38F1-22C360BFA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051" y="3521706"/>
            <a:ext cx="1701686" cy="118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9443706F-A3D7-D9DF-B1F5-38B80D04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943" y="3536496"/>
            <a:ext cx="1664434" cy="118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FD49C65-6A22-87CD-0C89-E1AD97247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050" y="5208829"/>
            <a:ext cx="1701686" cy="82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1E7625A-A682-6FB4-21E0-21AD210B0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893" y="5239434"/>
            <a:ext cx="1630517" cy="82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49A954-9CCF-B0A8-AE50-396D8DBBAB5D}"/>
              </a:ext>
            </a:extLst>
          </p:cNvPr>
          <p:cNvSpPr/>
          <p:nvPr/>
        </p:nvSpPr>
        <p:spPr>
          <a:xfrm>
            <a:off x="9113230" y="1415193"/>
            <a:ext cx="1920590" cy="4762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88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08742-DCF0-67FF-3634-96D638657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246AD5-E5F7-0035-88B2-0449D244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05" y="4117282"/>
            <a:ext cx="5782411" cy="245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CFAF64-E4B2-29B9-07A7-E50EB3C5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LOF vs </a:t>
            </a:r>
            <a:r>
              <a:rPr lang="en-US" dirty="0" err="1"/>
              <a:t>z_score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9671A07-A354-BBFF-1DDF-10F290575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82" y="1473673"/>
            <a:ext cx="6129386" cy="259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9A6467-6A2C-3A32-61E8-7B28ED5C8AE0}"/>
              </a:ext>
            </a:extLst>
          </p:cNvPr>
          <p:cNvSpPr txBox="1"/>
          <p:nvPr/>
        </p:nvSpPr>
        <p:spPr>
          <a:xfrm>
            <a:off x="8524909" y="4042144"/>
            <a:ext cx="9812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z_scores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FA8E2-8B9F-EAEE-6436-D212E0B493CA}"/>
              </a:ext>
            </a:extLst>
          </p:cNvPr>
          <p:cNvSpPr txBox="1"/>
          <p:nvPr/>
        </p:nvSpPr>
        <p:spPr>
          <a:xfrm>
            <a:off x="1601744" y="3780606"/>
            <a:ext cx="244829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LOF seems less intrusive</a:t>
            </a:r>
          </a:p>
        </p:txBody>
      </p:sp>
    </p:spTree>
    <p:extLst>
      <p:ext uri="{BB962C8B-B14F-4D97-AF65-F5344CB8AC3E}">
        <p14:creationId xmlns:p14="http://schemas.microsoft.com/office/powerpoint/2010/main" val="1290890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E8965-E5E4-232A-5266-B2F8CBFC1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D204B-DFAE-BAAD-25E6-3216A422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cols: 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F19AE-DA35-FAD1-9B69-4493D1F84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15" y="920841"/>
            <a:ext cx="7588836" cy="54892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98D7-4E2B-9488-01D6-C5D07FF56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83" y="2166462"/>
            <a:ext cx="5257801" cy="3602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album_release_date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1. </a:t>
            </a:r>
            <a:r>
              <a:rPr lang="en-US" sz="2400" dirty="0" err="1">
                <a:sym typeface="Wingdings" panose="05000000000000000000" pitchFamily="2" charset="2"/>
              </a:rPr>
              <a:t>release_decade_mean_pop</a:t>
            </a:r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2. </a:t>
            </a:r>
            <a:r>
              <a:rPr lang="en-US" sz="2400" dirty="0" err="1">
                <a:sym typeface="Wingdings" panose="05000000000000000000" pitchFamily="2" charset="2"/>
              </a:rPr>
              <a:t>release_year_mean_pop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3. </a:t>
            </a:r>
            <a:r>
              <a:rPr lang="en-US" sz="2400" dirty="0" err="1">
                <a:sym typeface="Wingdings" panose="05000000000000000000" pitchFamily="2" charset="2"/>
              </a:rPr>
              <a:t>release_decade_mean_pop</a:t>
            </a:r>
            <a:endParaRPr lang="en-US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32440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735E-55AD-0FC9-A253-A39C95390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B601-0271-71ED-3663-6BCBC17A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X: </a:t>
            </a:r>
            <a:r>
              <a:rPr lang="en-US" dirty="0" err="1"/>
              <a:t>large_cat_cols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A9740-0AE2-B8D0-1A8A-093A40C0F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074" y="2166462"/>
            <a:ext cx="5257801" cy="3602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artist_id</a:t>
            </a:r>
            <a:r>
              <a:rPr lang="en-US" sz="2400" dirty="0"/>
              <a:t>, </a:t>
            </a:r>
            <a:r>
              <a:rPr lang="en-US" sz="2400" dirty="0" err="1"/>
              <a:t>album_id</a:t>
            </a:r>
            <a:r>
              <a:rPr lang="en-US" sz="2400" dirty="0"/>
              <a:t>, </a:t>
            </a:r>
            <a:r>
              <a:rPr lang="en-US" sz="2400" dirty="0" err="1"/>
              <a:t>playlist_id</a:t>
            </a:r>
            <a:endParaRPr lang="en-US" sz="2400" dirty="0"/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“Bob Dylan”  70.1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“Desire” (by Bob Dylan)  76.9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“60s greatest hits” (incl. Dylan’s)  64.7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E306F-5058-CD37-7E26-F6A6DF872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531" y="1013828"/>
            <a:ext cx="5175882" cy="15598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298ED7-A66F-0FA8-3BC7-6AFF06760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183" y="2521247"/>
            <a:ext cx="5479230" cy="408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44F990-B4F9-3870-2B9C-FA5DFD75F0FB}"/>
              </a:ext>
            </a:extLst>
          </p:cNvPr>
          <p:cNvSpPr txBox="1"/>
          <p:nvPr/>
        </p:nvSpPr>
        <p:spPr>
          <a:xfrm>
            <a:off x="10579118" y="2099000"/>
            <a:ext cx="819455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100" dirty="0"/>
              <a:t>skew: </a:t>
            </a:r>
            <a:r>
              <a:rPr lang="he-IL" sz="1100" dirty="0"/>
              <a:t>0.08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74348-30B6-3FC2-577D-07A7EBDD9C2F}"/>
              </a:ext>
            </a:extLst>
          </p:cNvPr>
          <p:cNvSpPr txBox="1"/>
          <p:nvPr/>
        </p:nvSpPr>
        <p:spPr>
          <a:xfrm>
            <a:off x="8912444" y="2105482"/>
            <a:ext cx="840295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100" dirty="0"/>
              <a:t>skew: </a:t>
            </a:r>
            <a:r>
              <a:rPr lang="en-US" sz="1100" dirty="0"/>
              <a:t>-0.26</a:t>
            </a:r>
            <a:endParaRPr lang="he-IL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639147-8E27-1D7C-D0E7-900F90F634AE}"/>
              </a:ext>
            </a:extLst>
          </p:cNvPr>
          <p:cNvSpPr txBox="1"/>
          <p:nvPr/>
        </p:nvSpPr>
        <p:spPr>
          <a:xfrm>
            <a:off x="7137430" y="2109326"/>
            <a:ext cx="768159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100" dirty="0"/>
              <a:t>skew: </a:t>
            </a:r>
            <a:r>
              <a:rPr lang="en-US" sz="1100" dirty="0"/>
              <a:t>-0.3</a:t>
            </a:r>
            <a:endParaRPr lang="he-IL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CAC89D-881A-8AB5-E3E7-6816587A7494}"/>
              </a:ext>
            </a:extLst>
          </p:cNvPr>
          <p:cNvSpPr/>
          <p:nvPr/>
        </p:nvSpPr>
        <p:spPr>
          <a:xfrm>
            <a:off x="8247616" y="6340608"/>
            <a:ext cx="1867711" cy="301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D6059-D9CA-4C31-549B-14ACFC1A0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15" y="2993207"/>
            <a:ext cx="4723829" cy="34169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926F9E-BF25-C5EB-1361-4B1025E30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5610" y="630693"/>
            <a:ext cx="5480779" cy="55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52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13810-79CA-2215-9DBF-B2E8384A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8944-30B1-E748-CB69-45F7A5E4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&amp; Correlations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BEB87-8CBD-5292-A3F8-C97B1FF0A8E0}"/>
              </a:ext>
            </a:extLst>
          </p:cNvPr>
          <p:cNvSpPr txBox="1"/>
          <p:nvPr/>
        </p:nvSpPr>
        <p:spPr>
          <a:xfrm>
            <a:off x="377537" y="1400790"/>
            <a:ext cx="615725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i="0" u="sng" dirty="0" err="1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track_album_id_mean_popularity</a:t>
            </a:r>
            <a:r>
              <a:rPr lang="en-US" sz="1200" u="sng" dirty="0">
                <a:solidFill>
                  <a:schemeClr val="bg1"/>
                </a:solidFill>
                <a:highlight>
                  <a:srgbClr val="FF0000"/>
                </a:highlight>
                <a:latin typeface="Courier New" panose="02070309020205020404" pitchFamily="49" charset="0"/>
              </a:rPr>
              <a:t> </a:t>
            </a:r>
            <a:r>
              <a:rPr lang="en-US" sz="1200" i="0" u="sng" dirty="0" err="1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track_popularity</a:t>
            </a:r>
            <a:r>
              <a:rPr lang="en-US" sz="1200" i="0" u="sng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		0.989</a:t>
            </a:r>
          </a:p>
          <a:p>
            <a:r>
              <a:rPr lang="en-US" sz="1200" u="sng" dirty="0" err="1">
                <a:solidFill>
                  <a:schemeClr val="bg1"/>
                </a:solidFill>
                <a:highlight>
                  <a:srgbClr val="FF0000"/>
                </a:highlight>
                <a:latin typeface="Courier New" panose="02070309020205020404" pitchFamily="49" charset="0"/>
              </a:rPr>
              <a:t>track_album_id_mean_popularity</a:t>
            </a:r>
            <a:r>
              <a:rPr lang="en-US" sz="1200" u="sng" dirty="0">
                <a:solidFill>
                  <a:schemeClr val="bg1"/>
                </a:solidFill>
                <a:highlight>
                  <a:srgbClr val="FF0000"/>
                </a:highlight>
                <a:latin typeface="Courier New" panose="02070309020205020404" pitchFamily="49" charset="0"/>
              </a:rPr>
              <a:t> </a:t>
            </a:r>
            <a:r>
              <a:rPr lang="en-US" sz="1200" b="0" i="0" u="sng" dirty="0" err="1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track_artist_mean_popularity</a:t>
            </a:r>
            <a:r>
              <a:rPr lang="en-US" sz="1200" u="sng" dirty="0">
                <a:solidFill>
                  <a:schemeClr val="bg1"/>
                </a:solidFill>
                <a:highlight>
                  <a:srgbClr val="FF0000"/>
                </a:highlight>
                <a:latin typeface="Courier New" panose="02070309020205020404" pitchFamily="49" charset="0"/>
              </a:rPr>
              <a:t>	</a:t>
            </a:r>
            <a:r>
              <a:rPr lang="en-US" sz="1200" b="0" i="0" u="sng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0.745 </a:t>
            </a:r>
          </a:p>
          <a:p>
            <a:r>
              <a:rPr lang="en-US" sz="1200" i="0" u="sng" dirty="0" err="1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track_popularity</a:t>
            </a:r>
            <a:r>
              <a:rPr lang="en-US" sz="1200" i="0" u="sng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 		 </a:t>
            </a:r>
            <a:r>
              <a:rPr lang="en-US" sz="1200" i="0" u="sng" dirty="0" err="1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track_artist_mean_popularity</a:t>
            </a:r>
            <a:r>
              <a:rPr lang="en-US" sz="1200" u="sng" dirty="0">
                <a:solidFill>
                  <a:schemeClr val="bg1"/>
                </a:solidFill>
                <a:highlight>
                  <a:srgbClr val="FF0000"/>
                </a:highlight>
                <a:latin typeface="Courier New" panose="02070309020205020404" pitchFamily="49" charset="0"/>
              </a:rPr>
              <a:t>	</a:t>
            </a:r>
            <a:r>
              <a:rPr lang="en-US" sz="1200" i="0" u="sng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0.74</a:t>
            </a:r>
            <a:r>
              <a:rPr lang="en-US" sz="1200" u="sng" dirty="0">
                <a:solidFill>
                  <a:schemeClr val="bg1"/>
                </a:solidFill>
                <a:highlight>
                  <a:srgbClr val="FF0000"/>
                </a:highlight>
                <a:latin typeface="Courier New" panose="02070309020205020404" pitchFamily="49" charset="0"/>
              </a:rPr>
              <a:t>2</a:t>
            </a:r>
          </a:p>
          <a:p>
            <a:r>
              <a:rPr lang="en-US" sz="1200" b="0" i="0" u="sng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loudness 			 energy			0.675</a:t>
            </a:r>
          </a:p>
          <a:p>
            <a:r>
              <a:rPr lang="en-US" sz="1200" u="sng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</a:rPr>
              <a:t>l</a:t>
            </a:r>
            <a:r>
              <a:rPr lang="en-US" sz="1200" b="0" i="0" u="sng" dirty="0">
                <a:solidFill>
                  <a:schemeClr val="bg1"/>
                </a:solidFill>
                <a:effectLst/>
                <a:highlight>
                  <a:srgbClr val="0000FF"/>
                </a:highlight>
                <a:latin typeface="Courier New" panose="02070309020205020404" pitchFamily="49" charset="0"/>
              </a:rPr>
              <a:t>oudness</a:t>
            </a:r>
            <a:r>
              <a:rPr lang="en-US" sz="1200" u="sng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</a:rPr>
              <a:t>			 </a:t>
            </a:r>
            <a:r>
              <a:rPr lang="en-US" sz="1200" b="0" i="0" u="sng" dirty="0" err="1">
                <a:solidFill>
                  <a:schemeClr val="bg1"/>
                </a:solidFill>
                <a:effectLst/>
                <a:highlight>
                  <a:srgbClr val="0000FF"/>
                </a:highlight>
                <a:latin typeface="Courier New" panose="02070309020205020404" pitchFamily="49" charset="0"/>
              </a:rPr>
              <a:t>acousticness</a:t>
            </a:r>
            <a:r>
              <a:rPr lang="en-US" sz="1200" u="sng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</a:rPr>
              <a:t>		</a:t>
            </a:r>
            <a:r>
              <a:rPr lang="en-US" sz="1200" b="0" i="0" u="sng" dirty="0">
                <a:solidFill>
                  <a:schemeClr val="bg1"/>
                </a:solidFill>
                <a:effectLst/>
                <a:highlight>
                  <a:srgbClr val="0000FF"/>
                </a:highlight>
                <a:latin typeface="Courier New" panose="02070309020205020404" pitchFamily="49" charset="0"/>
              </a:rPr>
              <a:t>-0.36</a:t>
            </a:r>
          </a:p>
          <a:p>
            <a:r>
              <a:rPr lang="en-US" sz="1200" u="sng" dirty="0" err="1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</a:rPr>
              <a:t>acousticness</a:t>
            </a:r>
            <a:r>
              <a:rPr lang="en-US" sz="1200" u="sng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</a:rPr>
              <a:t>		 energy			-0.54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49BB8C-DD19-4B6B-5A4F-1C09C012F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320" y="285028"/>
            <a:ext cx="4159020" cy="366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B6A089-26B5-7689-B9AA-A39FB38B3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976" y="1405353"/>
            <a:ext cx="3399433" cy="37934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C9CC26-CBC5-3FDA-4F96-31F42D511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37" y="3223921"/>
            <a:ext cx="5007666" cy="16713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2F3866-27D0-2F7B-BF77-6FC46A71F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537" y="5198773"/>
            <a:ext cx="11699802" cy="136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25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807AA-7CE0-72B9-F4DC-D923672D2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F7A5-A6A1-28C9-D687-D0C8F84A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CE29BD-D38B-08AE-B288-B22837B84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188" y="17732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763132-228C-A52B-342E-D3D9FC0FA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867179"/>
              </p:ext>
            </p:extLst>
          </p:nvPr>
        </p:nvGraphicFramePr>
        <p:xfrm>
          <a:off x="929988" y="1520639"/>
          <a:ext cx="7641159" cy="4846956"/>
        </p:xfrm>
        <a:graphic>
          <a:graphicData uri="http://schemas.openxmlformats.org/drawingml/2006/table">
            <a:tbl>
              <a:tblPr/>
              <a:tblGrid>
                <a:gridCol w="2677966">
                  <a:extLst>
                    <a:ext uri="{9D8B030D-6E8A-4147-A177-3AD203B41FA5}">
                      <a16:colId xmlns:a16="http://schemas.microsoft.com/office/drawing/2014/main" val="1959760408"/>
                    </a:ext>
                  </a:extLst>
                </a:gridCol>
                <a:gridCol w="573766">
                  <a:extLst>
                    <a:ext uri="{9D8B030D-6E8A-4147-A177-3AD203B41FA5}">
                      <a16:colId xmlns:a16="http://schemas.microsoft.com/office/drawing/2014/main" val="1145316929"/>
                    </a:ext>
                  </a:extLst>
                </a:gridCol>
                <a:gridCol w="648379">
                  <a:extLst>
                    <a:ext uri="{9D8B030D-6E8A-4147-A177-3AD203B41FA5}">
                      <a16:colId xmlns:a16="http://schemas.microsoft.com/office/drawing/2014/main" val="1034984562"/>
                    </a:ext>
                  </a:extLst>
                </a:gridCol>
                <a:gridCol w="573766">
                  <a:extLst>
                    <a:ext uri="{9D8B030D-6E8A-4147-A177-3AD203B41FA5}">
                      <a16:colId xmlns:a16="http://schemas.microsoft.com/office/drawing/2014/main" val="985221346"/>
                    </a:ext>
                  </a:extLst>
                </a:gridCol>
                <a:gridCol w="573766">
                  <a:extLst>
                    <a:ext uri="{9D8B030D-6E8A-4147-A177-3AD203B41FA5}">
                      <a16:colId xmlns:a16="http://schemas.microsoft.com/office/drawing/2014/main" val="1763404895"/>
                    </a:ext>
                  </a:extLst>
                </a:gridCol>
                <a:gridCol w="648379">
                  <a:extLst>
                    <a:ext uri="{9D8B030D-6E8A-4147-A177-3AD203B41FA5}">
                      <a16:colId xmlns:a16="http://schemas.microsoft.com/office/drawing/2014/main" val="4252792594"/>
                    </a:ext>
                  </a:extLst>
                </a:gridCol>
                <a:gridCol w="648379">
                  <a:extLst>
                    <a:ext uri="{9D8B030D-6E8A-4147-A177-3AD203B41FA5}">
                      <a16:colId xmlns:a16="http://schemas.microsoft.com/office/drawing/2014/main" val="2876569686"/>
                    </a:ext>
                  </a:extLst>
                </a:gridCol>
                <a:gridCol w="648379">
                  <a:extLst>
                    <a:ext uri="{9D8B030D-6E8A-4147-A177-3AD203B41FA5}">
                      <a16:colId xmlns:a16="http://schemas.microsoft.com/office/drawing/2014/main" val="3872083632"/>
                    </a:ext>
                  </a:extLst>
                </a:gridCol>
                <a:gridCol w="648379">
                  <a:extLst>
                    <a:ext uri="{9D8B030D-6E8A-4147-A177-3AD203B41FA5}">
                      <a16:colId xmlns:a16="http://schemas.microsoft.com/office/drawing/2014/main" val="2673481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</a:rPr>
                        <a:t> </a:t>
                      </a:r>
                      <a:endParaRPr lang="he-IL" sz="14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</a:rPr>
                        <a:t>count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>
                          <a:effectLst/>
                        </a:rPr>
                        <a:t>mean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>
                          <a:effectLst/>
                        </a:rPr>
                        <a:t>std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>
                          <a:effectLst/>
                        </a:rPr>
                        <a:t>min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400">
                          <a:effectLst/>
                        </a:rPr>
                        <a:t>25%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400" dirty="0">
                          <a:effectLst/>
                        </a:rPr>
                        <a:t>50%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400" dirty="0">
                          <a:effectLst/>
                        </a:rPr>
                        <a:t>75%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</a:rPr>
                        <a:t>max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6752"/>
                  </a:ext>
                </a:extLst>
              </a:tr>
              <a:tr h="10613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track_id</a:t>
                      </a:r>
                      <a:r>
                        <a:rPr lang="en-US" sz="1200" dirty="0">
                          <a:effectLst/>
                        </a:rPr>
                        <a:t> (</a:t>
                      </a:r>
                      <a:r>
                        <a:rPr lang="en-US" sz="1200" dirty="0" err="1">
                          <a:effectLst/>
                        </a:rPr>
                        <a:t>merge_on_col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14215.5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8193.3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7115.0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14213.0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21342.0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28355.0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5641025"/>
                  </a:ext>
                </a:extLst>
              </a:tr>
              <a:tr h="18572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b="1" dirty="0" err="1">
                          <a:effectLst/>
                        </a:rPr>
                        <a:t>track_popularity</a:t>
                      </a:r>
                      <a:r>
                        <a:rPr lang="en-US" sz="1200" b="1" dirty="0">
                          <a:effectLst/>
                        </a:rPr>
                        <a:t> (</a:t>
                      </a:r>
                      <a:r>
                        <a:rPr lang="en-US" sz="1200" b="1" dirty="0" err="1">
                          <a:effectLst/>
                        </a:rPr>
                        <a:t>y_col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25.0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24.0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45.0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62.0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100.0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878262"/>
                  </a:ext>
                </a:extLst>
              </a:tr>
              <a:tr h="18572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>
                          <a:effectLst/>
                        </a:rPr>
                        <a:t>danceability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0.6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0.8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276344"/>
                  </a:ext>
                </a:extLst>
              </a:tr>
              <a:tr h="10613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>
                          <a:effectLst/>
                        </a:rPr>
                        <a:t>energy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0.6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0.8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944320"/>
                  </a:ext>
                </a:extLst>
              </a:tr>
              <a:tr h="10613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>
                          <a:effectLst/>
                        </a:rPr>
                        <a:t>key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5.3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3.5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5.0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9.0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11.0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334003"/>
                  </a:ext>
                </a:extLst>
              </a:tr>
              <a:tr h="10613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>
                          <a:effectLst/>
                        </a:rPr>
                        <a:t>loudness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en-US" sz="1050" dirty="0">
                          <a:effectLst/>
                        </a:rPr>
                        <a:t>-</a:t>
                      </a:r>
                      <a:r>
                        <a:rPr lang="he-IL" sz="1050" dirty="0">
                          <a:effectLst/>
                        </a:rPr>
                        <a:t>6.6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2.7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en-US" sz="1050" dirty="0">
                          <a:effectLst/>
                        </a:rPr>
                        <a:t>-</a:t>
                      </a:r>
                      <a:r>
                        <a:rPr lang="he-IL" sz="1050" dirty="0">
                          <a:effectLst/>
                        </a:rPr>
                        <a:t>15.7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en-US" sz="1050" dirty="0">
                          <a:effectLst/>
                        </a:rPr>
                        <a:t>-</a:t>
                      </a:r>
                      <a:r>
                        <a:rPr lang="he-IL" sz="1050" dirty="0">
                          <a:effectLst/>
                        </a:rPr>
                        <a:t>8.1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en-US" sz="1050" dirty="0">
                          <a:effectLst/>
                        </a:rPr>
                        <a:t>-</a:t>
                      </a:r>
                      <a:r>
                        <a:rPr lang="he-IL" sz="1050" dirty="0">
                          <a:effectLst/>
                        </a:rPr>
                        <a:t>6.2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en-US" sz="1050" dirty="0">
                          <a:effectLst/>
                        </a:rPr>
                        <a:t>-</a:t>
                      </a:r>
                      <a:r>
                        <a:rPr lang="he-IL" sz="1050" dirty="0">
                          <a:effectLst/>
                        </a:rPr>
                        <a:t>4.6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1.3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037321"/>
                  </a:ext>
                </a:extLst>
              </a:tr>
              <a:tr h="10613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>
                          <a:effectLst/>
                        </a:rPr>
                        <a:t>mode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0.4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3782839"/>
                  </a:ext>
                </a:extLst>
              </a:tr>
              <a:tr h="18572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speechiness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0.4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487429"/>
                  </a:ext>
                </a:extLst>
              </a:tr>
              <a:tr h="18572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acousticness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-0.0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0.3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0.8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629823"/>
                  </a:ext>
                </a:extLst>
              </a:tr>
              <a:tr h="10613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>
                          <a:effectLst/>
                        </a:rPr>
                        <a:t>liveness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232524"/>
                  </a:ext>
                </a:extLst>
              </a:tr>
              <a:tr h="10613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>
                          <a:effectLst/>
                        </a:rPr>
                        <a:t>valence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0.3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047750"/>
                  </a:ext>
                </a:extLst>
              </a:tr>
              <a:tr h="10613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>
                          <a:effectLst/>
                        </a:rPr>
                        <a:t>tempo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120.6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26.4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46.2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100.0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122.0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201.3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230153"/>
                  </a:ext>
                </a:extLst>
              </a:tr>
              <a:tr h="18572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duration_ms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222636.5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52512.7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50705.0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187873.0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215933.0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251427.0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405291.0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507982"/>
                  </a:ext>
                </a:extLst>
              </a:tr>
              <a:tr h="8911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playlist_genre_grouped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2.3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8.0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03849"/>
                  </a:ext>
                </a:extLst>
              </a:tr>
              <a:tr h="157286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track_artist_mean_popularity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18.6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30.3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43.2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56.0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97.0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471105"/>
                  </a:ext>
                </a:extLst>
              </a:tr>
              <a:tr h="17894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track_album_id_mean_popularity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24.7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24.0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45.7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62.0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100.0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881167"/>
                  </a:ext>
                </a:extLst>
              </a:tr>
              <a:tr h="20630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playlist_id_mean_popularity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16.0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3.6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31.5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41.9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54.0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83.2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7030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mode_mean_popularity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0.3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42.7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80380"/>
                  </a:ext>
                </a:extLst>
              </a:tr>
              <a:tr h="17936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key_mean_popularity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42.5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0.9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40.9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43.0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44.6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442654"/>
                  </a:ext>
                </a:extLst>
              </a:tr>
              <a:tr h="1250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playlist_genre_grouped_mean_popularity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8.6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27.3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35.8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43.5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50.6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56.8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999535"/>
                  </a:ext>
                </a:extLst>
              </a:tr>
              <a:tr h="18572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release_year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2011.1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11.4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1957.0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2008.0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2016.0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2019.0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2020.0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10398"/>
                  </a:ext>
                </a:extLst>
              </a:tr>
              <a:tr h="18572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release_month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6.1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3.8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6.0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12.0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925700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D4BFC673-9851-11ED-41B7-B7C200BA3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41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76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3766E-A323-3803-1B88-11539FA9A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59AAC-A769-F44E-C1DD-EF9C4C04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 engineering &amp; process of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18F4E-8C80-4016-675E-B0F48C1E5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60107"/>
          </a:xfrm>
        </p:spPr>
        <p:txBody>
          <a:bodyPr>
            <a:normAutofit/>
          </a:bodyPr>
          <a:lstStyle/>
          <a:p>
            <a:r>
              <a:rPr lang="en-US" sz="2200" dirty="0"/>
              <a:t>A separate notebook for each stage (prep, </a:t>
            </a:r>
            <a:r>
              <a:rPr lang="en-US" sz="2200" dirty="0" err="1"/>
              <a:t>edf</a:t>
            </a:r>
            <a:r>
              <a:rPr lang="en-US" sz="2200" dirty="0"/>
              <a:t>, cleansing), using pickles between</a:t>
            </a:r>
          </a:p>
          <a:p>
            <a:r>
              <a:rPr lang="en-US" sz="2200" b="1" dirty="0"/>
              <a:t>Lots</a:t>
            </a:r>
            <a:r>
              <a:rPr lang="en-US" sz="2200" dirty="0"/>
              <a:t> of software-engineering and automation. Resulting in a better understanding of the ML process, visualization of data, and math-based decision making</a:t>
            </a:r>
          </a:p>
          <a:p>
            <a:r>
              <a:rPr lang="en-US" sz="2200" dirty="0"/>
              <a:t>e.g. reducing categories based on ANOVA tests, or selection an optimal outlier algorithm based on ANOVA result of the impute </a:t>
            </a:r>
            <a:r>
              <a:rPr lang="en-US" sz="2200" dirty="0" err="1"/>
              <a:t>algoritm</a:t>
            </a:r>
            <a:endParaRPr lang="en-US" sz="2200" dirty="0"/>
          </a:p>
          <a:p>
            <a:r>
              <a:rPr lang="en-US" sz="2200" dirty="0"/>
              <a:t>Each ‘redundant’ col (</a:t>
            </a:r>
            <a:r>
              <a:rPr lang="en-US" sz="2200" dirty="0" err="1"/>
              <a:t>e.g</a:t>
            </a:r>
            <a:r>
              <a:rPr lang="en-US" sz="2200" dirty="0"/>
              <a:t> </a:t>
            </a:r>
            <a:r>
              <a:rPr lang="en-US" sz="2200" dirty="0" err="1"/>
              <a:t>artist_name</a:t>
            </a:r>
            <a:r>
              <a:rPr lang="en-US" sz="2200" dirty="0"/>
              <a:t>) dropped to a pickle</a:t>
            </a:r>
          </a:p>
          <a:p>
            <a:r>
              <a:rPr lang="en-US" sz="2200" dirty="0"/>
              <a:t>A unique </a:t>
            </a:r>
            <a:r>
              <a:rPr lang="en-US" sz="2200" dirty="0" err="1"/>
              <a:t>track_id</a:t>
            </a:r>
            <a:r>
              <a:rPr lang="en-US" sz="2200" dirty="0"/>
              <a:t> col kept with the main </a:t>
            </a:r>
            <a:r>
              <a:rPr lang="en-US" sz="2200" dirty="0" err="1"/>
              <a:t>df</a:t>
            </a:r>
            <a:r>
              <a:rPr lang="en-US" sz="2200" dirty="0"/>
              <a:t> and with each pickle, as a pivot for possible merges later in the feature engineering stage</a:t>
            </a:r>
          </a:p>
        </p:txBody>
      </p:sp>
    </p:spTree>
    <p:extLst>
      <p:ext uri="{BB962C8B-B14F-4D97-AF65-F5344CB8AC3E}">
        <p14:creationId xmlns:p14="http://schemas.microsoft.com/office/powerpoint/2010/main" val="3930366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A04C2-34BB-F460-71DA-3A0D307C5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E1599-BEBC-1AB3-4498-BF1A4CC0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18B60-B415-CA2A-4E21-3CDB7D9E4186}"/>
              </a:ext>
            </a:extLst>
          </p:cNvPr>
          <p:cNvSpPr txBox="1"/>
          <p:nvPr/>
        </p:nvSpPr>
        <p:spPr>
          <a:xfrm>
            <a:off x="870856" y="1502857"/>
            <a:ext cx="3271386" cy="24622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 err="1"/>
              <a:t>track_id</a:t>
            </a:r>
            <a:r>
              <a:rPr lang="en-US" sz="1400" b="1" dirty="0"/>
              <a:t>			</a:t>
            </a:r>
          </a:p>
          <a:p>
            <a:r>
              <a:rPr lang="en-US" sz="1400" b="1" dirty="0" err="1"/>
              <a:t>track_name</a:t>
            </a:r>
            <a:r>
              <a:rPr lang="en-US" sz="1400" b="1" dirty="0"/>
              <a:t>		</a:t>
            </a:r>
          </a:p>
          <a:p>
            <a:r>
              <a:rPr lang="en-US" sz="1400" b="1" dirty="0" err="1"/>
              <a:t>track_artist</a:t>
            </a:r>
            <a:r>
              <a:rPr lang="en-US" sz="1400" b="1" dirty="0"/>
              <a:t>		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track_popularity</a:t>
            </a:r>
            <a:r>
              <a:rPr lang="en-US" sz="1400" dirty="0">
                <a:solidFill>
                  <a:srgbClr val="FF0000"/>
                </a:solidFill>
              </a:rPr>
              <a:t>		</a:t>
            </a:r>
          </a:p>
          <a:p>
            <a:r>
              <a:rPr lang="en-US" sz="1400" b="1" dirty="0" err="1"/>
              <a:t>track_album_id</a:t>
            </a:r>
            <a:r>
              <a:rPr lang="en-US" sz="1400" b="1" dirty="0"/>
              <a:t>		</a:t>
            </a:r>
          </a:p>
          <a:p>
            <a:r>
              <a:rPr lang="en-US" sz="1400" b="1" dirty="0" err="1"/>
              <a:t>track_album_name</a:t>
            </a:r>
            <a:r>
              <a:rPr lang="en-US" sz="1400" b="1" dirty="0"/>
              <a:t>		</a:t>
            </a:r>
          </a:p>
          <a:p>
            <a:r>
              <a:rPr lang="en-US" sz="1400" b="1" dirty="0" err="1"/>
              <a:t>track_album_release_date</a:t>
            </a:r>
            <a:r>
              <a:rPr lang="en-US" sz="1400" b="1" dirty="0"/>
              <a:t>	</a:t>
            </a:r>
          </a:p>
          <a:p>
            <a:r>
              <a:rPr lang="en-US" sz="1400" b="1" dirty="0" err="1"/>
              <a:t>playlist_name</a:t>
            </a:r>
            <a:r>
              <a:rPr lang="en-US" sz="1400" b="1" dirty="0"/>
              <a:t>		</a:t>
            </a:r>
          </a:p>
          <a:p>
            <a:r>
              <a:rPr lang="en-US" sz="1400" b="1" dirty="0" err="1"/>
              <a:t>playlist_id</a:t>
            </a:r>
            <a:r>
              <a:rPr lang="en-US" sz="1400" b="1" dirty="0"/>
              <a:t>		</a:t>
            </a:r>
          </a:p>
          <a:p>
            <a:r>
              <a:rPr lang="en-US" sz="1400" b="1" dirty="0" err="1"/>
              <a:t>playlist_genre</a:t>
            </a:r>
            <a:r>
              <a:rPr lang="en-US" sz="1400" b="1" dirty="0"/>
              <a:t>		</a:t>
            </a:r>
          </a:p>
          <a:p>
            <a:r>
              <a:rPr lang="en-US" sz="1400" b="1" dirty="0" err="1"/>
              <a:t>playlist_subgenre</a:t>
            </a:r>
            <a:r>
              <a:rPr lang="en-US" sz="1400" dirty="0"/>
              <a:t>	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FC42D-6F1A-9803-B960-3F45C565500D}"/>
              </a:ext>
            </a:extLst>
          </p:cNvPr>
          <p:cNvSpPr txBox="1"/>
          <p:nvPr/>
        </p:nvSpPr>
        <p:spPr>
          <a:xfrm>
            <a:off x="870856" y="3856013"/>
            <a:ext cx="950472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danceability</a:t>
            </a:r>
            <a:r>
              <a:rPr lang="en-US" sz="1400" dirty="0"/>
              <a:t>  	A value of 0.0 is least danceable and 1.0 is most danceable.</a:t>
            </a:r>
          </a:p>
          <a:p>
            <a:r>
              <a:rPr lang="en-US" sz="1400" b="1" dirty="0"/>
              <a:t>energy</a:t>
            </a:r>
            <a:r>
              <a:rPr lang="en-US" sz="1400" dirty="0"/>
              <a:t> 		A measure from 0.0 to 1.0 and represents a perceptual measure of intensity and activity	</a:t>
            </a:r>
          </a:p>
          <a:p>
            <a:r>
              <a:rPr lang="en-US" sz="1400" b="1" dirty="0"/>
              <a:t>key</a:t>
            </a:r>
            <a:r>
              <a:rPr lang="en-US" sz="1400" dirty="0"/>
              <a:t>	     	Standard Pitch Class notation . E.g. 0 = C, 1 = C♯/D♭, 2 = D, and so on.</a:t>
            </a:r>
          </a:p>
          <a:p>
            <a:r>
              <a:rPr lang="en-US" sz="1400" b="1" dirty="0"/>
              <a:t>loudness</a:t>
            </a:r>
            <a:r>
              <a:rPr lang="en-US" sz="1400" dirty="0"/>
              <a:t>	     	The overall loudness of a track in decibels (dB), typical range between -60 and 0 </a:t>
            </a:r>
            <a:r>
              <a:rPr lang="en-US" sz="1400" dirty="0" err="1"/>
              <a:t>db</a:t>
            </a:r>
            <a:endParaRPr lang="en-US" sz="1400" dirty="0"/>
          </a:p>
          <a:p>
            <a:r>
              <a:rPr lang="en-US" sz="1400" b="1" dirty="0"/>
              <a:t>mode</a:t>
            </a:r>
            <a:r>
              <a:rPr lang="en-US" sz="1400" dirty="0"/>
              <a:t>	    	Major or Minor</a:t>
            </a:r>
          </a:p>
          <a:p>
            <a:r>
              <a:rPr lang="en-US" sz="1400" b="1" dirty="0" err="1"/>
              <a:t>speechiness</a:t>
            </a:r>
            <a:r>
              <a:rPr lang="en-US" sz="1400" dirty="0"/>
              <a:t>		Detects the presence of spoken words in a track, 0.0 to 1.0</a:t>
            </a:r>
          </a:p>
          <a:p>
            <a:r>
              <a:rPr lang="en-US" sz="1400" b="1" dirty="0" err="1"/>
              <a:t>acousticness</a:t>
            </a:r>
            <a:r>
              <a:rPr lang="en-US" sz="1400" dirty="0"/>
              <a:t>	A confidence measure from 0.0 to 1.0 of whether the track is acoustic</a:t>
            </a:r>
          </a:p>
          <a:p>
            <a:r>
              <a:rPr lang="en-US" sz="1400" b="1" dirty="0" err="1"/>
              <a:t>instrumentalness</a:t>
            </a:r>
            <a:r>
              <a:rPr lang="en-US" sz="1400" dirty="0"/>
              <a:t>	Predicts whether a track contains no vocals</a:t>
            </a:r>
          </a:p>
          <a:p>
            <a:r>
              <a:rPr lang="en-US" sz="1400" b="1" dirty="0"/>
              <a:t>liveness</a:t>
            </a:r>
            <a:r>
              <a:rPr lang="en-US" sz="1400" dirty="0"/>
              <a:t>                   	Detects the presence of an audience in the recording, 0.0 to 1.0</a:t>
            </a:r>
          </a:p>
          <a:p>
            <a:r>
              <a:rPr lang="en-US" sz="1400" b="1" dirty="0"/>
              <a:t>valence</a:t>
            </a:r>
            <a:r>
              <a:rPr lang="en-US" sz="1400" dirty="0"/>
              <a:t>		Describing the musical positiveness conveyed by a track 0.0 to 1.0</a:t>
            </a:r>
          </a:p>
          <a:p>
            <a:r>
              <a:rPr lang="en-US" sz="1400" b="1" dirty="0"/>
              <a:t>tempo</a:t>
            </a:r>
            <a:r>
              <a:rPr lang="en-US" sz="1400" dirty="0"/>
              <a:t>		The overall estimated tempo of a track in beats per minute (BPM)</a:t>
            </a:r>
          </a:p>
          <a:p>
            <a:r>
              <a:rPr lang="en-US" sz="1400" b="1" dirty="0" err="1"/>
              <a:t>duration_ms</a:t>
            </a:r>
            <a:r>
              <a:rPr lang="en-US" sz="1400" dirty="0"/>
              <a:t>	Duration of song in milliseconds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A8D36-59BD-675D-CA2E-0311985B4DBD}"/>
              </a:ext>
            </a:extLst>
          </p:cNvPr>
          <p:cNvSpPr txBox="1"/>
          <p:nvPr/>
        </p:nvSpPr>
        <p:spPr>
          <a:xfrm>
            <a:off x="4142242" y="2210743"/>
            <a:ext cx="3431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23 cols x 32833 rows</a:t>
            </a:r>
          </a:p>
        </p:txBody>
      </p:sp>
    </p:spTree>
    <p:extLst>
      <p:ext uri="{BB962C8B-B14F-4D97-AF65-F5344CB8AC3E}">
        <p14:creationId xmlns:p14="http://schemas.microsoft.com/office/powerpoint/2010/main" val="353658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1943F-2745-CC25-33D1-7D676CA7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3D0B921-DCDD-A774-019D-DF2D1492C317}"/>
              </a:ext>
            </a:extLst>
          </p:cNvPr>
          <p:cNvGrpSpPr/>
          <p:nvPr/>
        </p:nvGrpSpPr>
        <p:grpSpPr>
          <a:xfrm>
            <a:off x="8165974" y="586798"/>
            <a:ext cx="3273474" cy="3273474"/>
            <a:chOff x="8578124" y="733183"/>
            <a:chExt cx="3273474" cy="3273474"/>
          </a:xfrm>
        </p:grpSpPr>
        <p:pic>
          <p:nvPicPr>
            <p:cNvPr id="2053" name="Picture 5" descr="Martin Garrix">
              <a:extLst>
                <a:ext uri="{FF2B5EF4-FFF2-40B4-BE49-F238E27FC236}">
                  <a16:creationId xmlns:a16="http://schemas.microsoft.com/office/drawing/2014/main" id="{29D365B9-B0B2-C9CD-0814-64B2446D1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8124" y="733183"/>
              <a:ext cx="3273474" cy="3273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D76AE8-40C1-E87D-FEAD-9DE76F876C7F}"/>
                </a:ext>
              </a:extLst>
            </p:cNvPr>
            <p:cNvSpPr txBox="1"/>
            <p:nvPr/>
          </p:nvSpPr>
          <p:spPr>
            <a:xfrm>
              <a:off x="9077988" y="3594981"/>
              <a:ext cx="2100255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Hi, I'm Martin Garrix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9D5F22-253E-DB57-493D-3F3C5DD69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1079BE-9D8A-B5A9-78CE-6B50EC250C02}"/>
              </a:ext>
            </a:extLst>
          </p:cNvPr>
          <p:cNvSpPr txBox="1"/>
          <p:nvPr/>
        </p:nvSpPr>
        <p:spPr>
          <a:xfrm>
            <a:off x="847320" y="1906177"/>
            <a:ext cx="664529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32,800 unique musical tracks (from 4sec short to 10min)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Thru the 50’s to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2020: 785 new track, including by 379 new artists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10692	Artists . Travor Danial most popular, Martin Garrix with 161 tracks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22545 Albums (Martin Garrix with 73)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441 Playlists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BA3CF-54FC-0B00-9E6C-4A0BBC9E7C6D}"/>
              </a:ext>
            </a:extLst>
          </p:cNvPr>
          <p:cNvSpPr txBox="1"/>
          <p:nvPr/>
        </p:nvSpPr>
        <p:spPr>
          <a:xfrm>
            <a:off x="8675124" y="5125496"/>
            <a:ext cx="22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And the winner is…. </a:t>
            </a:r>
          </a:p>
        </p:txBody>
      </p:sp>
      <p:pic>
        <p:nvPicPr>
          <p:cNvPr id="5" name="Online Media 16" title="TONES AND I - DANCE MONKEY (OFFICIAL VIDEO)">
            <a:hlinkClick r:id="" action="ppaction://media"/>
            <a:extLst>
              <a:ext uri="{FF2B5EF4-FFF2-40B4-BE49-F238E27FC236}">
                <a16:creationId xmlns:a16="http://schemas.microsoft.com/office/drawing/2014/main" id="{DDDF2968-6136-9DEA-929F-2593900E5B7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750342" y="4193121"/>
            <a:ext cx="4073547" cy="2299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796CB-EF8E-EB22-79D3-DA41C71D5886}"/>
              </a:ext>
            </a:extLst>
          </p:cNvPr>
          <p:cNvSpPr txBox="1"/>
          <p:nvPr/>
        </p:nvSpPr>
        <p:spPr>
          <a:xfrm>
            <a:off x="8165973" y="586798"/>
            <a:ext cx="3273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Research topic #1: who is Martin Garrix?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D53C1E-BF6A-ED6F-1748-D8F5FF7E18DC}"/>
              </a:ext>
            </a:extLst>
          </p:cNvPr>
          <p:cNvSpPr txBox="1">
            <a:spLocks/>
          </p:cNvSpPr>
          <p:nvPr/>
        </p:nvSpPr>
        <p:spPr>
          <a:xfrm>
            <a:off x="842010" y="53409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About the business case</a:t>
            </a:r>
          </a:p>
        </p:txBody>
      </p:sp>
    </p:spTree>
    <p:extLst>
      <p:ext uri="{BB962C8B-B14F-4D97-AF65-F5344CB8AC3E}">
        <p14:creationId xmlns:p14="http://schemas.microsoft.com/office/powerpoint/2010/main" val="33257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9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3704DE-4055-7649-0F61-013975BC6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4F4C9-4AA3-2E0A-E98C-C526B310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business case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F81F84-3167-78D9-3B4E-33199D7D46C7}"/>
              </a:ext>
            </a:extLst>
          </p:cNvPr>
          <p:cNvSpPr txBox="1"/>
          <p:nvPr/>
        </p:nvSpPr>
        <p:spPr>
          <a:xfrm>
            <a:off x="764446" y="1794719"/>
            <a:ext cx="106631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Hosting over 100M tracks, </a:t>
            </a:r>
            <a:r>
              <a:rPr lang="en-US" b="1" dirty="0"/>
              <a:t>royalites are 60% </a:t>
            </a:r>
            <a:r>
              <a:rPr lang="en-US" dirty="0"/>
              <a:t>(~$7B/year) of Spotify’s costs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onetime $10/track, to annual $20/track, to $5,000/1million streams.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Spotiy’s</a:t>
            </a:r>
            <a:r>
              <a:rPr lang="en-US" dirty="0"/>
              <a:t> spend on </a:t>
            </a:r>
            <a:r>
              <a:rPr lang="en-US" dirty="0" err="1"/>
              <a:t>Toni&amp;I</a:t>
            </a:r>
            <a:r>
              <a:rPr lang="en-US" dirty="0"/>
              <a:t> royalties is estimated as $10M-$20M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Predicting popularity of new tracks can directly improve bottom-line results of business. </a:t>
            </a:r>
          </a:p>
          <a:p>
            <a:r>
              <a:rPr lang="en-US" dirty="0">
                <a:highlight>
                  <a:srgbClr val="00FF00"/>
                </a:highlight>
              </a:rPr>
              <a:t>Especially for less known artists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00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65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7CC6A9-2381-209B-ADCD-01228B7A9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FB33-A7E8-6CF8-4709-C819267D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cols: duplications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12B2D5A-D128-968F-0D08-1398C5B3B1F9}"/>
              </a:ext>
            </a:extLst>
          </p:cNvPr>
          <p:cNvSpPr txBox="1">
            <a:spLocks/>
          </p:cNvSpPr>
          <p:nvPr/>
        </p:nvSpPr>
        <p:spPr>
          <a:xfrm>
            <a:off x="707260" y="169068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Three duplicated cols, dropped to a pickle for possible future use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5107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D230D-4113-8D70-C424-A4F52870C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A04A-94D9-82EA-ED8B-1D35CCA5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D6F36-FB9D-1693-D139-5F18C2C07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60107"/>
          </a:xfrm>
        </p:spPr>
        <p:txBody>
          <a:bodyPr>
            <a:normAutofit/>
          </a:bodyPr>
          <a:lstStyle/>
          <a:p>
            <a:r>
              <a:rPr lang="en-US" sz="2200" b="1" dirty="0" err="1"/>
              <a:t>y_col</a:t>
            </a:r>
            <a:r>
              <a:rPr lang="en-US" sz="2200" b="1" dirty="0"/>
              <a:t>			</a:t>
            </a:r>
            <a:r>
              <a:rPr lang="en-US" sz="1800" b="1" dirty="0"/>
              <a:t>(1)</a:t>
            </a:r>
            <a:endParaRPr lang="en-US" sz="2200" b="1" dirty="0"/>
          </a:p>
          <a:p>
            <a:r>
              <a:rPr lang="en-US" sz="2200" b="1" dirty="0" err="1"/>
              <a:t>X_cols</a:t>
            </a:r>
            <a:r>
              <a:rPr lang="en-US" sz="2200" b="1" dirty="0"/>
              <a:t>		</a:t>
            </a:r>
            <a:r>
              <a:rPr lang="en-US" sz="1800" b="1" dirty="0"/>
              <a:t>(21)</a:t>
            </a:r>
          </a:p>
          <a:p>
            <a:pPr lvl="1"/>
            <a:r>
              <a:rPr lang="en-US" sz="1800" dirty="0" err="1"/>
              <a:t>large_cat_cols</a:t>
            </a:r>
            <a:r>
              <a:rPr lang="en-US" sz="1800" dirty="0"/>
              <a:t>	(3)</a:t>
            </a:r>
          </a:p>
          <a:p>
            <a:pPr lvl="1"/>
            <a:r>
              <a:rPr lang="en-US" sz="1800" dirty="0" err="1"/>
              <a:t>small_cal_cols</a:t>
            </a:r>
            <a:r>
              <a:rPr lang="en-US" sz="1800" dirty="0"/>
              <a:t>	(3)</a:t>
            </a:r>
          </a:p>
          <a:p>
            <a:pPr lvl="1"/>
            <a:r>
              <a:rPr lang="en-US" sz="1800" dirty="0" err="1"/>
              <a:t>cont_cols</a:t>
            </a:r>
            <a:r>
              <a:rPr lang="en-US" sz="1800" dirty="0"/>
              <a:t>		(9)</a:t>
            </a:r>
          </a:p>
          <a:p>
            <a:pPr lvl="1"/>
            <a:r>
              <a:rPr lang="en-US" sz="1800" dirty="0" err="1"/>
              <a:t>date_cols</a:t>
            </a:r>
            <a:r>
              <a:rPr lang="en-US" sz="1800" dirty="0"/>
              <a:t>		(1)</a:t>
            </a:r>
          </a:p>
          <a:p>
            <a:pPr lvl="1"/>
            <a:r>
              <a:rPr lang="en-US" sz="1800" dirty="0"/>
              <a:t>Duplication and IDs	(5)</a:t>
            </a:r>
          </a:p>
        </p:txBody>
      </p:sp>
    </p:spTree>
    <p:extLst>
      <p:ext uri="{BB962C8B-B14F-4D97-AF65-F5344CB8AC3E}">
        <p14:creationId xmlns:p14="http://schemas.microsoft.com/office/powerpoint/2010/main" val="125405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773E4-24F8-663A-D633-B8F2C6B85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9D19-ABE6-F0AF-6A69-2AA99E59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track_popularity</a:t>
            </a:r>
            <a:r>
              <a:rPr lang="en-US" b="1" dirty="0"/>
              <a:t>  </a:t>
            </a:r>
            <a:r>
              <a:rPr lang="en-US" dirty="0"/>
              <a:t>(</a:t>
            </a:r>
            <a:r>
              <a:rPr lang="en-US" dirty="0" err="1"/>
              <a:t>y_col</a:t>
            </a:r>
            <a:r>
              <a:rPr lang="en-US" dirty="0"/>
              <a:t>)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1526A-7DC5-CB0E-4C4C-0F30650AD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718" y="3458217"/>
            <a:ext cx="3583982" cy="26640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DA5F3C-8744-B595-CAF1-8D0F3B494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733" y="2210933"/>
            <a:ext cx="2927758" cy="11241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C610AB-209D-15EB-D74F-D83285A778AC}"/>
              </a:ext>
            </a:extLst>
          </p:cNvPr>
          <p:cNvCxnSpPr>
            <a:cxnSpLocks/>
          </p:cNvCxnSpPr>
          <p:nvPr/>
        </p:nvCxnSpPr>
        <p:spPr>
          <a:xfrm>
            <a:off x="5693070" y="1283316"/>
            <a:ext cx="0" cy="520919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4C5B74-0D34-90B7-4497-0F4ADE3E717C}"/>
              </a:ext>
            </a:extLst>
          </p:cNvPr>
          <p:cNvSpPr txBox="1"/>
          <p:nvPr/>
        </p:nvSpPr>
        <p:spPr>
          <a:xfrm>
            <a:off x="5188261" y="4663039"/>
            <a:ext cx="1042273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000" dirty="0"/>
              <a:t>mean popularity</a:t>
            </a:r>
          </a:p>
          <a:p>
            <a:pPr algn="ctr"/>
            <a:r>
              <a:rPr lang="en-US" sz="1000" dirty="0"/>
              <a:t>42.48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4E974-F5CE-752E-5CEF-21914C8C500E}"/>
              </a:ext>
            </a:extLst>
          </p:cNvPr>
          <p:cNvSpPr txBox="1"/>
          <p:nvPr/>
        </p:nvSpPr>
        <p:spPr>
          <a:xfrm>
            <a:off x="6890482" y="5464151"/>
            <a:ext cx="540533" cy="2462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00" dirty="0"/>
              <a:t>1 track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46756-6699-A5A6-CBCA-D5AA050AB08C}"/>
              </a:ext>
            </a:extLst>
          </p:cNvPr>
          <p:cNvSpPr txBox="1"/>
          <p:nvPr/>
        </p:nvSpPr>
        <p:spPr>
          <a:xfrm>
            <a:off x="4132791" y="3436886"/>
            <a:ext cx="787395" cy="2462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00" dirty="0"/>
              <a:t>2703 tracks</a:t>
            </a:r>
          </a:p>
        </p:txBody>
      </p:sp>
      <p:pic>
        <p:nvPicPr>
          <p:cNvPr id="17" name="Online Media 16" title="TONES AND I - DANCE MONKEY (OFFICIAL VIDEO)">
            <a:hlinkClick r:id="" action="ppaction://media"/>
            <a:extLst>
              <a:ext uri="{FF2B5EF4-FFF2-40B4-BE49-F238E27FC236}">
                <a16:creationId xmlns:a16="http://schemas.microsoft.com/office/drawing/2014/main" id="{AABDDB49-FCA3-23A4-EC40-765A694CF0C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7442436" y="4917978"/>
            <a:ext cx="1219961" cy="688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D571AD-7C84-0A26-DEA5-8E97F64C07EA}"/>
              </a:ext>
            </a:extLst>
          </p:cNvPr>
          <p:cNvSpPr txBox="1"/>
          <p:nvPr/>
        </p:nvSpPr>
        <p:spPr>
          <a:xfrm>
            <a:off x="5693070" y="5413203"/>
            <a:ext cx="840295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100" dirty="0"/>
              <a:t>skew: </a:t>
            </a:r>
            <a:r>
              <a:rPr lang="en-US" sz="1100" dirty="0"/>
              <a:t>-0.23</a:t>
            </a:r>
            <a:endParaRPr lang="he-IL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ECD1ED-16D3-82D8-9E99-B51F972ADF03}"/>
              </a:ext>
            </a:extLst>
          </p:cNvPr>
          <p:cNvSpPr txBox="1"/>
          <p:nvPr/>
        </p:nvSpPr>
        <p:spPr>
          <a:xfrm>
            <a:off x="8147583" y="318896"/>
            <a:ext cx="37110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Spotify Web API docs: Popularity of tracks is, </a:t>
            </a:r>
            <a:r>
              <a:rPr lang="en-US" b="1" dirty="0"/>
              <a:t>in the most part</a:t>
            </a:r>
            <a:r>
              <a:rPr lang="en-US" dirty="0"/>
              <a:t>, the total number of plays and how recent those plays are.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Community: The precise weights are not published. It’s uncertain whether things like e.g. “like,” “save to library”, playlist adds, or skip – influence popularity (Spotify doesn’t confirm).</a:t>
            </a:r>
          </a:p>
        </p:txBody>
      </p:sp>
    </p:spTree>
    <p:extLst>
      <p:ext uri="{BB962C8B-B14F-4D97-AF65-F5344CB8AC3E}">
        <p14:creationId xmlns:p14="http://schemas.microsoft.com/office/powerpoint/2010/main" val="17632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EB6D4-FB37-FABA-2DCB-6109409FD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F512-3A9D-B9B7-01B1-FFDC23B5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X_col </a:t>
            </a:r>
            <a:br>
              <a:rPr lang="en-US"/>
            </a:br>
            <a:r>
              <a:rPr lang="en-US" sz="4000">
                <a:sym typeface="Wingdings" panose="05000000000000000000" pitchFamily="2" charset="2"/>
              </a:rPr>
              <a:t>cat </a:t>
            </a:r>
            <a:r>
              <a:rPr lang="en-US" sz="4000" dirty="0">
                <a:sym typeface="Wingdings" panose="05000000000000000000" pitchFamily="2" charset="2"/>
              </a:rPr>
              <a:t>value  </a:t>
            </a:r>
            <a:r>
              <a:rPr lang="en-US" sz="4000" dirty="0" err="1">
                <a:sym typeface="Wingdings" panose="05000000000000000000" pitchFamily="2" charset="2"/>
              </a:rPr>
              <a:t>cat_value_mean_pop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EEE5-9D50-2BD1-CDFE-AC01F879C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884" y="1785148"/>
            <a:ext cx="4435886" cy="45554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ym typeface="Wingdings" panose="05000000000000000000" pitchFamily="2" charset="2"/>
              </a:rPr>
              <a:t>Artist “Bob Dylan”  70.1</a:t>
            </a:r>
          </a:p>
          <a:p>
            <a:pPr marL="0" indent="0">
              <a:buNone/>
            </a:pPr>
            <a:r>
              <a:rPr lang="en-US" sz="3200" dirty="0">
                <a:sym typeface="Wingdings" panose="05000000000000000000" pitchFamily="2" charset="2"/>
              </a:rPr>
              <a:t>Album “Desire”  76.9</a:t>
            </a:r>
          </a:p>
          <a:p>
            <a:pPr marL="0" indent="0">
              <a:buNone/>
            </a:pPr>
            <a:r>
              <a:rPr lang="en-US" sz="3200" dirty="0">
                <a:sym typeface="Wingdings" panose="05000000000000000000" pitchFamily="2" charset="2"/>
              </a:rPr>
              <a:t>Playlist “60s greatest hits”  64.7</a:t>
            </a: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 err="1">
                <a:sym typeface="Wingdings" panose="05000000000000000000" pitchFamily="2" charset="2"/>
              </a:rPr>
              <a:t>release_decade_mean_pop</a:t>
            </a: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 err="1">
                <a:sym typeface="Wingdings" panose="05000000000000000000" pitchFamily="2" charset="2"/>
              </a:rPr>
              <a:t>release_year_mean_pop</a:t>
            </a:r>
            <a:r>
              <a:rPr lang="en-US" sz="32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sz="3200" dirty="0" err="1">
                <a:sym typeface="Wingdings" panose="05000000000000000000" pitchFamily="2" charset="2"/>
              </a:rPr>
              <a:t>release_month_mean_pop</a:t>
            </a: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/>
              <a:t>Key “C♯/D♭” </a:t>
            </a:r>
            <a:r>
              <a:rPr lang="en-US" sz="3200" dirty="0">
                <a:sym typeface="Wingdings" panose="05000000000000000000" pitchFamily="2" charset="2"/>
              </a:rPr>
              <a:t> 42.3</a:t>
            </a:r>
          </a:p>
          <a:p>
            <a:pPr marL="0" indent="0">
              <a:buNone/>
            </a:pPr>
            <a:r>
              <a:rPr lang="en-US" sz="3200" dirty="0"/>
              <a:t>Genre “</a:t>
            </a:r>
            <a:r>
              <a:rPr lang="en-US" sz="3200" dirty="0" err="1"/>
              <a:t>TeenPop</a:t>
            </a:r>
            <a:r>
              <a:rPr lang="en-US" sz="3200" dirty="0"/>
              <a:t>” </a:t>
            </a:r>
            <a:r>
              <a:rPr lang="en-US" sz="3200" dirty="0">
                <a:sym typeface="Wingdings" panose="05000000000000000000" pitchFamily="2" charset="2"/>
              </a:rPr>
              <a:t> 56.6</a:t>
            </a:r>
          </a:p>
          <a:p>
            <a:pPr marL="0" indent="0">
              <a:buNone/>
            </a:pPr>
            <a:r>
              <a:rPr lang="en-US" sz="3200" dirty="0"/>
              <a:t>Mode “Major” </a:t>
            </a:r>
            <a:r>
              <a:rPr lang="en-US" sz="3200" dirty="0">
                <a:sym typeface="Wingdings" panose="05000000000000000000" pitchFamily="2" charset="2"/>
              </a:rPr>
              <a:t> 40.1</a:t>
            </a:r>
            <a:endParaRPr lang="en-US" sz="900" dirty="0">
              <a:sym typeface="Wingdings" panose="05000000000000000000" pitchFamily="2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2C9DAB-4F7A-1427-FD25-DF3F2355380D}"/>
              </a:ext>
            </a:extLst>
          </p:cNvPr>
          <p:cNvSpPr/>
          <p:nvPr/>
        </p:nvSpPr>
        <p:spPr>
          <a:xfrm>
            <a:off x="8247616" y="6340608"/>
            <a:ext cx="1867711" cy="301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A741DA-3E2A-7E99-8B4B-DB6A0A109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019" y="3429000"/>
            <a:ext cx="3649278" cy="335533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34E80D-FC5D-82D2-05C1-481B9F0F6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38" y="215834"/>
            <a:ext cx="3859983" cy="27920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C0BF27-8A45-A07C-4D9D-FA4CC338F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164" y="3429000"/>
            <a:ext cx="3495415" cy="29116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298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64449-F4ED-C1E8-6D32-9D5EBFDDE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95AE0D9D-FD46-44EE-58E4-4F8BEF87C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13" y="283990"/>
            <a:ext cx="1770225" cy="98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D295B81-0A48-C864-CA13-5FE1CF9D5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14" y="1190671"/>
            <a:ext cx="1749349" cy="120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9D4AEDA-D9C7-572B-2FF0-C3D026C7D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448" y="276457"/>
            <a:ext cx="1789030" cy="99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16CCEC0-28C9-C952-07FF-5E7904945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155" y="283992"/>
            <a:ext cx="1878219" cy="98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E1ACFAA-C8D6-B49F-37F4-298D8AA60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945" y="1195573"/>
            <a:ext cx="1789030" cy="120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6C715-C98F-21C3-B787-E986720D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X_cont_cols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D26505-B685-C9A1-C7A6-4A45FF320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812" y="2334066"/>
            <a:ext cx="5832003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5902D9-2A55-2463-DA64-CB2F81D44E98}"/>
              </a:ext>
            </a:extLst>
          </p:cNvPr>
          <p:cNvSpPr txBox="1"/>
          <p:nvPr/>
        </p:nvSpPr>
        <p:spPr>
          <a:xfrm>
            <a:off x="5739748" y="446616"/>
            <a:ext cx="647934" cy="20005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acousticness</a:t>
            </a:r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8FFCF3-909E-4315-2CA4-8699DDE7D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726" y="1195574"/>
            <a:ext cx="1789030" cy="118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DAEDD4-E5A3-D904-7AF7-970751960ACE}"/>
              </a:ext>
            </a:extLst>
          </p:cNvPr>
          <p:cNvSpPr/>
          <p:nvPr/>
        </p:nvSpPr>
        <p:spPr>
          <a:xfrm>
            <a:off x="5272774" y="123905"/>
            <a:ext cx="2051843" cy="3426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157219-B8EB-2BD6-3E9B-282B9BDB71B1}"/>
              </a:ext>
            </a:extLst>
          </p:cNvPr>
          <p:cNvSpPr/>
          <p:nvPr/>
        </p:nvSpPr>
        <p:spPr>
          <a:xfrm>
            <a:off x="5276484" y="2340662"/>
            <a:ext cx="5907892" cy="4344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63B75-0660-49E8-4357-C64038AA4AF6}"/>
              </a:ext>
            </a:extLst>
          </p:cNvPr>
          <p:cNvSpPr txBox="1"/>
          <p:nvPr/>
        </p:nvSpPr>
        <p:spPr>
          <a:xfrm>
            <a:off x="8411825" y="3986973"/>
            <a:ext cx="724878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100" dirty="0"/>
              <a:t>skew: 2.1</a:t>
            </a:r>
            <a:endParaRPr lang="he-IL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E78BA6-51BE-1399-1685-15869F008F11}"/>
              </a:ext>
            </a:extLst>
          </p:cNvPr>
          <p:cNvSpPr txBox="1"/>
          <p:nvPr/>
        </p:nvSpPr>
        <p:spPr>
          <a:xfrm>
            <a:off x="10245482" y="5569340"/>
            <a:ext cx="840295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100" dirty="0"/>
              <a:t>skew: -0.01</a:t>
            </a:r>
            <a:endParaRPr lang="he-IL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8C61D-9C8C-74AA-5B37-CDB7C2BDE03C}"/>
              </a:ext>
            </a:extLst>
          </p:cNvPr>
          <p:cNvSpPr txBox="1"/>
          <p:nvPr/>
        </p:nvSpPr>
        <p:spPr>
          <a:xfrm>
            <a:off x="10295441" y="2387375"/>
            <a:ext cx="797013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100" dirty="0"/>
              <a:t>skew: 1.14</a:t>
            </a:r>
            <a:endParaRPr lang="he-IL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912E7B-7F73-0271-39C3-E03D126E827F}"/>
              </a:ext>
            </a:extLst>
          </p:cNvPr>
          <p:cNvSpPr txBox="1"/>
          <p:nvPr/>
        </p:nvSpPr>
        <p:spPr>
          <a:xfrm>
            <a:off x="10227345" y="3974614"/>
            <a:ext cx="840295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100" dirty="0"/>
              <a:t>skew: -1.37</a:t>
            </a:r>
            <a:endParaRPr lang="he-IL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B71528-83F3-1973-717E-B480196510EE}"/>
              </a:ext>
            </a:extLst>
          </p:cNvPr>
          <p:cNvSpPr txBox="1"/>
          <p:nvPr/>
        </p:nvSpPr>
        <p:spPr>
          <a:xfrm>
            <a:off x="6493607" y="2389293"/>
            <a:ext cx="724878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100" dirty="0"/>
              <a:t>skew: 1.6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642969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2173-52BF-4A4F-1188-77C21F986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36A1-0D71-8FCB-914E-A03205C4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 &amp; Imputes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5CAD4-7BF1-7994-ABA9-4D9EA20F5BC8}"/>
              </a:ext>
            </a:extLst>
          </p:cNvPr>
          <p:cNvSpPr txBox="1"/>
          <p:nvPr/>
        </p:nvSpPr>
        <p:spPr>
          <a:xfrm>
            <a:off x="334297" y="1480370"/>
            <a:ext cx="11513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Using ANOVA to validate distributions of cols along the cleansing process: with outliers, without, after impute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4FD56-DBEF-F739-0A55-C5794ECF7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329" y="2043980"/>
            <a:ext cx="3953382" cy="441157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6AF5B6-D4B4-D166-F514-FD33019AC454}"/>
              </a:ext>
            </a:extLst>
          </p:cNvPr>
          <p:cNvCxnSpPr>
            <a:cxnSpLocks/>
          </p:cNvCxnSpPr>
          <p:nvPr/>
        </p:nvCxnSpPr>
        <p:spPr>
          <a:xfrm flipV="1">
            <a:off x="5312725" y="3046698"/>
            <a:ext cx="4032479" cy="9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0A85EB-55CB-720E-5091-0ECD85C2C9F8}"/>
              </a:ext>
            </a:extLst>
          </p:cNvPr>
          <p:cNvCxnSpPr>
            <a:cxnSpLocks/>
          </p:cNvCxnSpPr>
          <p:nvPr/>
        </p:nvCxnSpPr>
        <p:spPr>
          <a:xfrm flipV="1">
            <a:off x="5312725" y="2398305"/>
            <a:ext cx="4032479" cy="1030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5FBADB-D42D-2E96-00D2-D0A26FC585EF}"/>
              </a:ext>
            </a:extLst>
          </p:cNvPr>
          <p:cNvCxnSpPr>
            <a:cxnSpLocks/>
          </p:cNvCxnSpPr>
          <p:nvPr/>
        </p:nvCxnSpPr>
        <p:spPr>
          <a:xfrm>
            <a:off x="5312725" y="4295775"/>
            <a:ext cx="4065730" cy="163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ECEC8F-AF31-B94C-0DEF-F14AF962E236}"/>
              </a:ext>
            </a:extLst>
          </p:cNvPr>
          <p:cNvCxnSpPr>
            <a:cxnSpLocks/>
          </p:cNvCxnSpPr>
          <p:nvPr/>
        </p:nvCxnSpPr>
        <p:spPr>
          <a:xfrm flipV="1">
            <a:off x="5312725" y="2572872"/>
            <a:ext cx="4032479" cy="689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71513D-EEBA-8D3D-A0B6-732040DA28C4}"/>
              </a:ext>
            </a:extLst>
          </p:cNvPr>
          <p:cNvCxnSpPr>
            <a:cxnSpLocks/>
          </p:cNvCxnSpPr>
          <p:nvPr/>
        </p:nvCxnSpPr>
        <p:spPr>
          <a:xfrm flipV="1">
            <a:off x="5312725" y="2822254"/>
            <a:ext cx="4032479" cy="889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CCBC08-8480-1682-3CB0-3EBC814B9FC6}"/>
              </a:ext>
            </a:extLst>
          </p:cNvPr>
          <p:cNvCxnSpPr>
            <a:cxnSpLocks/>
          </p:cNvCxnSpPr>
          <p:nvPr/>
        </p:nvCxnSpPr>
        <p:spPr>
          <a:xfrm>
            <a:off x="5312725" y="4943475"/>
            <a:ext cx="3965977" cy="77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5E3F61-49D5-2F06-0AAB-710DA2A1E6A1}"/>
              </a:ext>
            </a:extLst>
          </p:cNvPr>
          <p:cNvCxnSpPr>
            <a:cxnSpLocks/>
          </p:cNvCxnSpPr>
          <p:nvPr/>
        </p:nvCxnSpPr>
        <p:spPr>
          <a:xfrm>
            <a:off x="5312725" y="4733925"/>
            <a:ext cx="3907788" cy="740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5B6F34-8E51-1FAC-AFE5-A774B4178A21}"/>
              </a:ext>
            </a:extLst>
          </p:cNvPr>
          <p:cNvCxnSpPr>
            <a:cxnSpLocks/>
          </p:cNvCxnSpPr>
          <p:nvPr/>
        </p:nvCxnSpPr>
        <p:spPr>
          <a:xfrm flipV="1">
            <a:off x="5312725" y="3262829"/>
            <a:ext cx="4032479" cy="1175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C4E960C-801F-D19B-6C2B-FB1696714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132097"/>
              </p:ext>
            </p:extLst>
          </p:nvPr>
        </p:nvGraphicFramePr>
        <p:xfrm>
          <a:off x="1675001" y="2892912"/>
          <a:ext cx="3622084" cy="23815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47712">
                  <a:extLst>
                    <a:ext uri="{9D8B030D-6E8A-4147-A177-3AD203B41FA5}">
                      <a16:colId xmlns:a16="http://schemas.microsoft.com/office/drawing/2014/main" val="1296169938"/>
                    </a:ext>
                  </a:extLst>
                </a:gridCol>
                <a:gridCol w="1274372">
                  <a:extLst>
                    <a:ext uri="{9D8B030D-6E8A-4147-A177-3AD203B41FA5}">
                      <a16:colId xmlns:a16="http://schemas.microsoft.com/office/drawing/2014/main" val="608710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outlier, without, Impute</a:t>
                      </a:r>
                    </a:p>
                  </a:txBody>
                  <a:tcPr marL="67813" marR="67813" marT="14128" marB="14128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 diff </a:t>
                      </a:r>
                    </a:p>
                  </a:txBody>
                  <a:tcPr marL="67813" marR="67813" marT="14128" marB="14128" anchor="ctr"/>
                </a:tc>
                <a:extLst>
                  <a:ext uri="{0D108BD9-81ED-4DB2-BD59-A6C34878D82A}">
                    <a16:rowId xmlns:a16="http://schemas.microsoft.com/office/drawing/2014/main" val="1333277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speechiness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True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088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liveness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True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107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acousticness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True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46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duration_ms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True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00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loudness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True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401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tempo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True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57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danceability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True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7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energy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True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30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valence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False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06873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B154DAE-3EE1-AECC-F840-A549FC052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327026"/>
              </p:ext>
            </p:extLst>
          </p:nvPr>
        </p:nvGraphicFramePr>
        <p:xfrm>
          <a:off x="1690641" y="2902709"/>
          <a:ext cx="3679044" cy="23815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4672">
                  <a:extLst>
                    <a:ext uri="{9D8B030D-6E8A-4147-A177-3AD203B41FA5}">
                      <a16:colId xmlns:a16="http://schemas.microsoft.com/office/drawing/2014/main" val="1296169938"/>
                    </a:ext>
                  </a:extLst>
                </a:gridCol>
                <a:gridCol w="1274372">
                  <a:extLst>
                    <a:ext uri="{9D8B030D-6E8A-4147-A177-3AD203B41FA5}">
                      <a16:colId xmlns:a16="http://schemas.microsoft.com/office/drawing/2014/main" val="608710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Without outliers, after Impute</a:t>
                      </a:r>
                    </a:p>
                  </a:txBody>
                  <a:tcPr marL="67813" marR="67813" marT="14128" marB="141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 diff </a:t>
                      </a:r>
                    </a:p>
                  </a:txBody>
                  <a:tcPr marL="67813" marR="67813" marT="14128" marB="141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3277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Speechiness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False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088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Liveness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False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107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Acousticness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False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46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duration_ms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False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00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Loudness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False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401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Tempo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False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57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Danceability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False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7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Energy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False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30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Valence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False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06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26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EB2A0-D19E-BDA2-09E6-DA37C39D4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9ED9-B6C2-F3E0-9276-B06030D2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Experimenting MAD, IQR, ISO, LOF, DBSCAN, and z-score </a:t>
            </a:r>
            <a:r>
              <a:rPr lang="en-US" sz="3200" b="1" dirty="0"/>
              <a:t>Choosing LOF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047E6C-83E4-14EC-264E-655B0739B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990" y="2025318"/>
            <a:ext cx="3953382" cy="441157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E8AE9C-2AE1-EC29-5C2F-7E205D086D1C}"/>
              </a:ext>
            </a:extLst>
          </p:cNvPr>
          <p:cNvCxnSpPr>
            <a:cxnSpLocks/>
          </p:cNvCxnSpPr>
          <p:nvPr/>
        </p:nvCxnSpPr>
        <p:spPr>
          <a:xfrm>
            <a:off x="4579160" y="3252479"/>
            <a:ext cx="4698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E6D65E9-6E8E-E073-F8ED-DC051AC82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78157"/>
              </p:ext>
            </p:extLst>
          </p:nvPr>
        </p:nvGraphicFramePr>
        <p:xfrm>
          <a:off x="582773" y="2870715"/>
          <a:ext cx="4378993" cy="2420986"/>
        </p:xfrm>
        <a:graphic>
          <a:graphicData uri="http://schemas.openxmlformats.org/drawingml/2006/table">
            <a:tbl>
              <a:tblPr/>
              <a:tblGrid>
                <a:gridCol w="2347712">
                  <a:extLst>
                    <a:ext uri="{9D8B030D-6E8A-4147-A177-3AD203B41FA5}">
                      <a16:colId xmlns:a16="http://schemas.microsoft.com/office/drawing/2014/main" val="3198127120"/>
                    </a:ext>
                  </a:extLst>
                </a:gridCol>
                <a:gridCol w="756910">
                  <a:extLst>
                    <a:ext uri="{9D8B030D-6E8A-4147-A177-3AD203B41FA5}">
                      <a16:colId xmlns:a16="http://schemas.microsoft.com/office/drawing/2014/main" val="3621044654"/>
                    </a:ext>
                  </a:extLst>
                </a:gridCol>
                <a:gridCol w="1274371">
                  <a:extLst>
                    <a:ext uri="{9D8B030D-6E8A-4147-A177-3AD203B41FA5}">
                      <a16:colId xmlns:a16="http://schemas.microsoft.com/office/drawing/2014/main" val="909553830"/>
                    </a:ext>
                  </a:extLst>
                </a:gridCol>
              </a:tblGrid>
              <a:tr h="24231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outlier, without, Impute</a:t>
                      </a:r>
                    </a:p>
                  </a:txBody>
                  <a:tcPr marL="67813" marR="67813" marT="14128" marB="14128" anchor="ctr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p_value</a:t>
                      </a:r>
                      <a:endParaRPr lang="en-US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813" marR="67813" marT="14128" marB="14128" anchor="ctr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 diff </a:t>
                      </a:r>
                    </a:p>
                  </a:txBody>
                  <a:tcPr marL="67813" marR="67813" marT="14128" marB="14128" anchor="ctr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487133"/>
                  </a:ext>
                </a:extLst>
              </a:tr>
              <a:tr h="214881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400" dirty="0">
                          <a:effectLst/>
                        </a:rPr>
                        <a:t>tempo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</a:rPr>
                        <a:t>0.0001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</a:rPr>
                        <a:t>true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018773"/>
                  </a:ext>
                </a:extLst>
              </a:tr>
              <a:tr h="223934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400" dirty="0">
                          <a:effectLst/>
                        </a:rPr>
                        <a:t>danceability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400" dirty="0">
                          <a:effectLst/>
                        </a:rPr>
                        <a:t>0.2882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>
                          <a:effectLst/>
                        </a:rPr>
                        <a:t>false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199775"/>
                  </a:ext>
                </a:extLst>
              </a:tr>
              <a:tr h="12129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400" dirty="0" err="1">
                          <a:effectLst/>
                        </a:rPr>
                        <a:t>speechiness</a:t>
                      </a:r>
                      <a:endParaRPr lang="en-US" sz="1400" dirty="0">
                        <a:effectLst/>
                      </a:endParaRP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400" dirty="0">
                          <a:effectLst/>
                        </a:rPr>
                        <a:t>0.2885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>
                          <a:effectLst/>
                        </a:rPr>
                        <a:t>false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688203"/>
                  </a:ext>
                </a:extLst>
              </a:tr>
              <a:tr h="205321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400">
                          <a:effectLst/>
                        </a:rPr>
                        <a:t>duration_ms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400" dirty="0">
                          <a:effectLst/>
                        </a:rPr>
                        <a:t>0.2933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</a:rPr>
                        <a:t>false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755352"/>
                  </a:ext>
                </a:extLst>
              </a:tr>
              <a:tr h="14929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400">
                          <a:effectLst/>
                        </a:rPr>
                        <a:t>energy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400" dirty="0">
                          <a:effectLst/>
                        </a:rPr>
                        <a:t>0.9659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</a:rPr>
                        <a:t>false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9134"/>
                  </a:ext>
                </a:extLst>
              </a:tr>
              <a:tr h="186659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400" dirty="0" err="1">
                          <a:effectLst/>
                        </a:rPr>
                        <a:t>Acousticness</a:t>
                      </a:r>
                      <a:endParaRPr lang="en-US" sz="1400" dirty="0">
                        <a:effectLst/>
                      </a:endParaRP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400" dirty="0">
                          <a:effectLst/>
                        </a:rPr>
                        <a:t>0.9833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</a:rPr>
                        <a:t>false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640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400" dirty="0">
                          <a:effectLst/>
                        </a:rPr>
                        <a:t>valence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400" dirty="0">
                          <a:effectLst/>
                        </a:rPr>
                        <a:t>0.9833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</a:rPr>
                        <a:t>false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924176"/>
                  </a:ext>
                </a:extLst>
              </a:tr>
              <a:tr h="8120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400">
                          <a:effectLst/>
                        </a:rPr>
                        <a:t>liveness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400" dirty="0">
                          <a:effectLst/>
                        </a:rPr>
                        <a:t>0.9913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</a:rPr>
                        <a:t>false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690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400" dirty="0">
                          <a:effectLst/>
                        </a:rPr>
                        <a:t>loudness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400" dirty="0">
                          <a:effectLst/>
                        </a:rPr>
                        <a:t>0.9991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</a:rPr>
                        <a:t>false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471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57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EF9F0-286D-62A7-D6D1-AD091C137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E238190-DC6E-FE57-B89C-8E86478A0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7316"/>
              </p:ext>
            </p:extLst>
          </p:nvPr>
        </p:nvGraphicFramePr>
        <p:xfrm>
          <a:off x="932467" y="1589257"/>
          <a:ext cx="5927189" cy="4687164"/>
        </p:xfrm>
        <a:graphic>
          <a:graphicData uri="http://schemas.openxmlformats.org/drawingml/2006/table">
            <a:tbl>
              <a:tblPr/>
              <a:tblGrid>
                <a:gridCol w="3585248">
                  <a:extLst>
                    <a:ext uri="{9D8B030D-6E8A-4147-A177-3AD203B41FA5}">
                      <a16:colId xmlns:a16="http://schemas.microsoft.com/office/drawing/2014/main" val="290931669"/>
                    </a:ext>
                  </a:extLst>
                </a:gridCol>
                <a:gridCol w="574776">
                  <a:extLst>
                    <a:ext uri="{9D8B030D-6E8A-4147-A177-3AD203B41FA5}">
                      <a16:colId xmlns:a16="http://schemas.microsoft.com/office/drawing/2014/main" val="2557438906"/>
                    </a:ext>
                  </a:extLst>
                </a:gridCol>
                <a:gridCol w="365226">
                  <a:extLst>
                    <a:ext uri="{9D8B030D-6E8A-4147-A177-3AD203B41FA5}">
                      <a16:colId xmlns:a16="http://schemas.microsoft.com/office/drawing/2014/main" val="1570626669"/>
                    </a:ext>
                  </a:extLst>
                </a:gridCol>
                <a:gridCol w="330301">
                  <a:extLst>
                    <a:ext uri="{9D8B030D-6E8A-4147-A177-3AD203B41FA5}">
                      <a16:colId xmlns:a16="http://schemas.microsoft.com/office/drawing/2014/main" val="1884428163"/>
                    </a:ext>
                  </a:extLst>
                </a:gridCol>
                <a:gridCol w="584174">
                  <a:extLst>
                    <a:ext uri="{9D8B030D-6E8A-4147-A177-3AD203B41FA5}">
                      <a16:colId xmlns:a16="http://schemas.microsoft.com/office/drawing/2014/main" val="3523851590"/>
                    </a:ext>
                  </a:extLst>
                </a:gridCol>
                <a:gridCol w="487464">
                  <a:extLst>
                    <a:ext uri="{9D8B030D-6E8A-4147-A177-3AD203B41FA5}">
                      <a16:colId xmlns:a16="http://schemas.microsoft.com/office/drawing/2014/main" val="6748690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Lasso</a:t>
                      </a: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GB</a:t>
                      </a: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RF</a:t>
                      </a: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Ridge</a:t>
                      </a: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Sum</a:t>
                      </a: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937276"/>
                  </a:ext>
                </a:extLst>
              </a:tr>
              <a:tr h="228963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track_artist_mean_popularity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150204"/>
                  </a:ext>
                </a:extLst>
              </a:tr>
              <a:tr h="188536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track_album_id_mean_popularity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334306"/>
                  </a:ext>
                </a:extLst>
              </a:tr>
              <a:tr h="75414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playlist_id_mean_popularity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187847"/>
                  </a:ext>
                </a:extLst>
              </a:tr>
              <a:tr h="55085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mode_mean_popularity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735368"/>
                  </a:ext>
                </a:extLst>
              </a:tr>
              <a:tr h="5566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key_mean_popularity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440885"/>
                  </a:ext>
                </a:extLst>
              </a:tr>
              <a:tr h="7405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playlist_genre_grouped_mean_popularity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182030"/>
                  </a:ext>
                </a:extLst>
              </a:tr>
              <a:tr h="14594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release_decade_mean_popularity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096805"/>
                  </a:ext>
                </a:extLst>
              </a:tr>
              <a:tr h="1821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release_month_mean_popularity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156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acousticness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285736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danceability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863153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duration_ms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862044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energy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311650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liveness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892413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loudness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9860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speechiness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826450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tempo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037992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valence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42281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82AC1207-5896-1474-3B85-4C82D4986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40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0488C167-903A-F22A-9F43-942C37F9D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4" y="140665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A79A9831-53BF-9E70-4A8F-21DC1AA0F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70" y="8549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44DE368-42D5-E172-9591-61ED3CD89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65235"/>
              </p:ext>
            </p:extLst>
          </p:nvPr>
        </p:nvGraphicFramePr>
        <p:xfrm>
          <a:off x="931640" y="1589539"/>
          <a:ext cx="5927189" cy="4687164"/>
        </p:xfrm>
        <a:graphic>
          <a:graphicData uri="http://schemas.openxmlformats.org/drawingml/2006/table">
            <a:tbl>
              <a:tblPr/>
              <a:tblGrid>
                <a:gridCol w="3585248">
                  <a:extLst>
                    <a:ext uri="{9D8B030D-6E8A-4147-A177-3AD203B41FA5}">
                      <a16:colId xmlns:a16="http://schemas.microsoft.com/office/drawing/2014/main" val="290931669"/>
                    </a:ext>
                  </a:extLst>
                </a:gridCol>
                <a:gridCol w="574776">
                  <a:extLst>
                    <a:ext uri="{9D8B030D-6E8A-4147-A177-3AD203B41FA5}">
                      <a16:colId xmlns:a16="http://schemas.microsoft.com/office/drawing/2014/main" val="2557438906"/>
                    </a:ext>
                  </a:extLst>
                </a:gridCol>
                <a:gridCol w="365226">
                  <a:extLst>
                    <a:ext uri="{9D8B030D-6E8A-4147-A177-3AD203B41FA5}">
                      <a16:colId xmlns:a16="http://schemas.microsoft.com/office/drawing/2014/main" val="1570626669"/>
                    </a:ext>
                  </a:extLst>
                </a:gridCol>
                <a:gridCol w="330301">
                  <a:extLst>
                    <a:ext uri="{9D8B030D-6E8A-4147-A177-3AD203B41FA5}">
                      <a16:colId xmlns:a16="http://schemas.microsoft.com/office/drawing/2014/main" val="1884428163"/>
                    </a:ext>
                  </a:extLst>
                </a:gridCol>
                <a:gridCol w="584174">
                  <a:extLst>
                    <a:ext uri="{9D8B030D-6E8A-4147-A177-3AD203B41FA5}">
                      <a16:colId xmlns:a16="http://schemas.microsoft.com/office/drawing/2014/main" val="3523851590"/>
                    </a:ext>
                  </a:extLst>
                </a:gridCol>
                <a:gridCol w="487464">
                  <a:extLst>
                    <a:ext uri="{9D8B030D-6E8A-4147-A177-3AD203B41FA5}">
                      <a16:colId xmlns:a16="http://schemas.microsoft.com/office/drawing/2014/main" val="6748690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Lasso</a:t>
                      </a: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GB</a:t>
                      </a: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RF</a:t>
                      </a: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Ridge</a:t>
                      </a: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Sum</a:t>
                      </a: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937276"/>
                  </a:ext>
                </a:extLst>
              </a:tr>
              <a:tr h="228963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track_artist_mean_popularity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150204"/>
                  </a:ext>
                </a:extLst>
              </a:tr>
              <a:tr h="188536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track_album_id_mean_popularity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4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334306"/>
                  </a:ext>
                </a:extLst>
              </a:tr>
              <a:tr h="75414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playlist_id_mean_popularity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4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187847"/>
                  </a:ext>
                </a:extLst>
              </a:tr>
              <a:tr h="55085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mode_mean_popularity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2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735368"/>
                  </a:ext>
                </a:extLst>
              </a:tr>
              <a:tr h="5566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key_mean_popularity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440885"/>
                  </a:ext>
                </a:extLst>
              </a:tr>
              <a:tr h="7405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playlist_genre_grouped_mean_popularity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182030"/>
                  </a:ext>
                </a:extLst>
              </a:tr>
              <a:tr h="14594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release_decade_mean_popularity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096805"/>
                  </a:ext>
                </a:extLst>
              </a:tr>
              <a:tr h="1821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>
                          <a:effectLst/>
                        </a:rPr>
                        <a:t>release_month_mean_popularity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2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156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acousticness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285736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danceability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863153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duration_ms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4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862044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energy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311650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liveness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892413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loudness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9860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speechiness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826450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tempo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037992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valence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422819"/>
                  </a:ext>
                </a:extLst>
              </a:tr>
            </a:tbl>
          </a:graphicData>
        </a:graphic>
      </p:graphicFrame>
      <p:sp>
        <p:nvSpPr>
          <p:cNvPr id="21" name="Title 1">
            <a:extLst>
              <a:ext uri="{FF2B5EF4-FFF2-40B4-BE49-F238E27FC236}">
                <a16:creationId xmlns:a16="http://schemas.microsoft.com/office/drawing/2014/main" id="{993E5514-B2F7-77B7-EE6F-D3711D890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/>
              <a:t>Feature selection</a:t>
            </a:r>
            <a:endParaRPr lang="en-US" sz="3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8EAC03-5DF6-4BAC-9C49-DB89EBDF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1" y="1406507"/>
            <a:ext cx="4832316" cy="149608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984993D-5A1F-5301-E67A-106F7B517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826" y="2962275"/>
            <a:ext cx="4546566" cy="155257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9119000-3228-5BD1-FEE4-D1470522706B}"/>
              </a:ext>
            </a:extLst>
          </p:cNvPr>
          <p:cNvCxnSpPr>
            <a:cxnSpLocks/>
          </p:cNvCxnSpPr>
          <p:nvPr/>
        </p:nvCxnSpPr>
        <p:spPr>
          <a:xfrm flipV="1">
            <a:off x="6859657" y="2176806"/>
            <a:ext cx="2722225" cy="290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8A969C-1A6A-A744-AA52-A1D1DAC464EC}"/>
              </a:ext>
            </a:extLst>
          </p:cNvPr>
          <p:cNvCxnSpPr>
            <a:cxnSpLocks/>
          </p:cNvCxnSpPr>
          <p:nvPr/>
        </p:nvCxnSpPr>
        <p:spPr>
          <a:xfrm>
            <a:off x="6859657" y="2723561"/>
            <a:ext cx="607943" cy="418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E1CE91-9BFC-9DD5-C0B5-B515954E9778}"/>
              </a:ext>
            </a:extLst>
          </p:cNvPr>
          <p:cNvCxnSpPr>
            <a:cxnSpLocks/>
          </p:cNvCxnSpPr>
          <p:nvPr/>
        </p:nvCxnSpPr>
        <p:spPr>
          <a:xfrm flipV="1">
            <a:off x="6859657" y="1903429"/>
            <a:ext cx="1151002" cy="338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CF341F-2C65-2A31-EFAE-23F84899731B}"/>
              </a:ext>
            </a:extLst>
          </p:cNvPr>
          <p:cNvSpPr txBox="1"/>
          <p:nvPr/>
        </p:nvSpPr>
        <p:spPr>
          <a:xfrm>
            <a:off x="7416717" y="124502"/>
            <a:ext cx="462936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u="sng" dirty="0"/>
              <a:t>Spotify Web API docs: </a:t>
            </a:r>
            <a:r>
              <a:rPr lang="en-US" sz="1100" dirty="0"/>
              <a:t>Popularity of tracks is, </a:t>
            </a:r>
            <a:r>
              <a:rPr lang="en-US" sz="1100" b="1" dirty="0"/>
              <a:t>in the most part, the total number of plays </a:t>
            </a:r>
            <a:r>
              <a:rPr lang="en-US" sz="1100" dirty="0"/>
              <a:t>and how recent those plays are.</a:t>
            </a:r>
          </a:p>
          <a:p>
            <a:endParaRPr lang="en-US" sz="1100" u="sng" dirty="0"/>
          </a:p>
          <a:p>
            <a:r>
              <a:rPr lang="en-US" sz="1100" u="sng" dirty="0"/>
              <a:t>Community: </a:t>
            </a:r>
            <a:r>
              <a:rPr lang="en-US" sz="1100" dirty="0"/>
              <a:t>The precise weights are not published. It’s uncertain whether things like e.g. “like,” “save to library”, playlist adds, or </a:t>
            </a:r>
            <a:r>
              <a:rPr lang="en-US" sz="1100" b="1" dirty="0"/>
              <a:t>skip</a:t>
            </a:r>
            <a:r>
              <a:rPr lang="en-US" sz="1100" dirty="0"/>
              <a:t> – influence popularity (Spotify doesn’t confirm).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401CF0-0352-7F31-8C09-CE3CD4DF94CF}"/>
              </a:ext>
            </a:extLst>
          </p:cNvPr>
          <p:cNvSpPr txBox="1"/>
          <p:nvPr/>
        </p:nvSpPr>
        <p:spPr>
          <a:xfrm>
            <a:off x="7391400" y="6018754"/>
            <a:ext cx="454656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u="sng" dirty="0" err="1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</a:rPr>
              <a:t>duration_ms</a:t>
            </a:r>
            <a:r>
              <a:rPr lang="en-US" sz="1200" u="sng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</a:rPr>
              <a:t>  </a:t>
            </a:r>
            <a:r>
              <a:rPr lang="en-US" sz="1200" u="sng" dirty="0" err="1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</a:rPr>
              <a:t>track_popularity</a:t>
            </a:r>
            <a:r>
              <a:rPr lang="en-US" sz="1200" u="sng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</a:rPr>
              <a:t>	    </a:t>
            </a:r>
            <a:r>
              <a:rPr lang="en-US" sz="1200" u="sng" dirty="0" err="1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</a:rPr>
              <a:t>corr</a:t>
            </a:r>
            <a:r>
              <a:rPr lang="en-US" sz="1200" u="sng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</a:rPr>
              <a:t>: -0.23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DBC01-7565-EB1F-62A5-1DC8D4EAF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652" y="4595182"/>
            <a:ext cx="4832314" cy="129352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2AE425-1B26-B89D-AC67-A38A7893363A}"/>
              </a:ext>
            </a:extLst>
          </p:cNvPr>
          <p:cNvCxnSpPr>
            <a:cxnSpLocks/>
          </p:cNvCxnSpPr>
          <p:nvPr/>
        </p:nvCxnSpPr>
        <p:spPr>
          <a:xfrm>
            <a:off x="6859656" y="3743950"/>
            <a:ext cx="3855969" cy="923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97983D-B90C-CEC2-F516-2047938CA5AC}"/>
              </a:ext>
            </a:extLst>
          </p:cNvPr>
          <p:cNvCxnSpPr>
            <a:cxnSpLocks/>
          </p:cNvCxnSpPr>
          <p:nvPr/>
        </p:nvCxnSpPr>
        <p:spPr>
          <a:xfrm>
            <a:off x="6859657" y="4572000"/>
            <a:ext cx="575501" cy="1446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4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93F48-1019-12FE-D0A2-49F1AB8EC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DC2B894E-57ED-DD20-AA0D-BC9BD339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428" y="2164209"/>
            <a:ext cx="2460778" cy="199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9897084-1D74-8CCC-1B6B-CF0827FCB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989" y="2166193"/>
            <a:ext cx="2460778" cy="199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C4EE0D-FECF-8DD7-F688-A0B2AFC79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260" y="324398"/>
            <a:ext cx="2446201" cy="195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0DD8B9D-DED2-1565-34A7-45AF50C62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753" y="336021"/>
            <a:ext cx="2431672" cy="194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9AEC7B-A9B7-CCF1-7FD7-796D9261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441" y="4156459"/>
            <a:ext cx="2123324" cy="48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r>
              <a:rPr lang="en-US" sz="2000" dirty="0"/>
              <a:t>Model selection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EC12EAA-3C81-F2C0-A42B-6497E5014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40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39D925E5-3358-494F-F560-1ACF0EE30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4" y="140665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9B1B8098-3CD8-AE46-E7F9-A1B7F1E39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70" y="8549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AF6092B-C8EA-A017-E170-1961AB333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050" y="311750"/>
            <a:ext cx="2438684" cy="195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BA55D68-B372-6DD4-9B10-BC72EE016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013" y="324416"/>
            <a:ext cx="2434515" cy="194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1C3F16-ED03-BF14-5346-A92B35C1A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" y="326677"/>
            <a:ext cx="2434515" cy="194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DE848B4-F9EB-DDB6-F0E4-2B3F78E06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903798"/>
              </p:ext>
            </p:extLst>
          </p:nvPr>
        </p:nvGraphicFramePr>
        <p:xfrm>
          <a:off x="2339576" y="4648870"/>
          <a:ext cx="3803649" cy="1851660"/>
        </p:xfrm>
        <a:graphic>
          <a:graphicData uri="http://schemas.openxmlformats.org/drawingml/2006/table">
            <a:tbl>
              <a:tblPr/>
              <a:tblGrid>
                <a:gridCol w="1211580">
                  <a:extLst>
                    <a:ext uri="{9D8B030D-6E8A-4147-A177-3AD203B41FA5}">
                      <a16:colId xmlns:a16="http://schemas.microsoft.com/office/drawing/2014/main" val="546053973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749458413"/>
                    </a:ext>
                  </a:extLst>
                </a:gridCol>
                <a:gridCol w="648017">
                  <a:extLst>
                    <a:ext uri="{9D8B030D-6E8A-4147-A177-3AD203B41FA5}">
                      <a16:colId xmlns:a16="http://schemas.microsoft.com/office/drawing/2014/main" val="3842588561"/>
                    </a:ext>
                  </a:extLst>
                </a:gridCol>
                <a:gridCol w="648017">
                  <a:extLst>
                    <a:ext uri="{9D8B030D-6E8A-4147-A177-3AD203B41FA5}">
                      <a16:colId xmlns:a16="http://schemas.microsoft.com/office/drawing/2014/main" val="627152025"/>
                    </a:ext>
                  </a:extLst>
                </a:gridCol>
                <a:gridCol w="570230">
                  <a:extLst>
                    <a:ext uri="{9D8B030D-6E8A-4147-A177-3AD203B41FA5}">
                      <a16:colId xmlns:a16="http://schemas.microsoft.com/office/drawing/2014/main" val="30500355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100" dirty="0">
                        <a:effectLst/>
                      </a:endParaRPr>
                    </a:p>
                  </a:txBody>
                  <a:tcPr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>
                          <a:effectLst/>
                        </a:rPr>
                        <a:t>MSE</a:t>
                      </a:r>
                    </a:p>
                  </a:txBody>
                  <a:tcPr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>
                          <a:effectLst/>
                        </a:rPr>
                        <a:t>RMSE</a:t>
                      </a:r>
                    </a:p>
                  </a:txBody>
                  <a:tcPr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>
                          <a:effectLst/>
                        </a:rPr>
                        <a:t>MAE</a:t>
                      </a:r>
                    </a:p>
                  </a:txBody>
                  <a:tcPr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>
                          <a:effectLst/>
                        </a:rPr>
                        <a:t>R2</a:t>
                      </a:r>
                    </a:p>
                  </a:txBody>
                  <a:tcPr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21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100" dirty="0">
                          <a:effectLst/>
                        </a:rPr>
                        <a:t>Linear Regression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14.354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3.789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1.578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0.978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501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100" dirty="0">
                          <a:effectLst/>
                        </a:rPr>
                        <a:t>GBM_FT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14.516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3.81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1.619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0.977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577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100" dirty="0">
                          <a:effectLst/>
                        </a:rPr>
                        <a:t>GBM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14.637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3.826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1.63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0.977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634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100" dirty="0" err="1">
                          <a:effectLst/>
                        </a:rPr>
                        <a:t>RandomForest</a:t>
                      </a:r>
                      <a:endParaRPr lang="en-US" sz="1100" dirty="0">
                        <a:effectLst/>
                      </a:endParaRP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15.675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3.959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1.667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0.976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63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100" dirty="0">
                          <a:effectLst/>
                        </a:rPr>
                        <a:t>XGB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14.735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3.839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1.877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0.977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74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100" dirty="0">
                          <a:effectLst/>
                        </a:rPr>
                        <a:t>Decision Tree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>
                          <a:effectLst/>
                        </a:rPr>
                        <a:t>29.086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5.393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2.207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0.955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796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100" dirty="0" err="1">
                          <a:effectLst/>
                        </a:rPr>
                        <a:t>ADABoost</a:t>
                      </a:r>
                      <a:endParaRPr lang="en-US" sz="1100" dirty="0">
                        <a:effectLst/>
                      </a:endParaRP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>
                          <a:effectLst/>
                        </a:rPr>
                        <a:t>34.858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>
                          <a:effectLst/>
                        </a:rPr>
                        <a:t>5.904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4.403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0.946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84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100" dirty="0">
                          <a:effectLst/>
                        </a:rPr>
                        <a:t>SVM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>
                          <a:effectLst/>
                        </a:rPr>
                        <a:t>635.226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>
                          <a:effectLst/>
                        </a:rPr>
                        <a:t>25.204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20.985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0.01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3310"/>
                  </a:ext>
                </a:extLst>
              </a:tr>
            </a:tbl>
          </a:graphicData>
        </a:graphic>
      </p:graphicFrame>
      <p:pic>
        <p:nvPicPr>
          <p:cNvPr id="1031" name="Picture 7">
            <a:extLst>
              <a:ext uri="{FF2B5EF4-FFF2-40B4-BE49-F238E27FC236}">
                <a16:creationId xmlns:a16="http://schemas.microsoft.com/office/drawing/2014/main" id="{FA6D8F46-EA30-46C7-BF15-DE19C4AB2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740" y="2150728"/>
            <a:ext cx="2460778" cy="196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755BCC9-9640-A78E-27E4-E5E2AB65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587" y="2142792"/>
            <a:ext cx="2439818" cy="194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7017503-88E0-5432-9E2F-3D19A3554A6A}"/>
              </a:ext>
            </a:extLst>
          </p:cNvPr>
          <p:cNvSpPr/>
          <p:nvPr/>
        </p:nvSpPr>
        <p:spPr>
          <a:xfrm>
            <a:off x="2747659" y="454971"/>
            <a:ext cx="2086065" cy="1566652"/>
          </a:xfrm>
          <a:prstGeom prst="rect">
            <a:avLst/>
          </a:prstGeom>
          <a:noFill/>
          <a:ln w="2222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F13FC31-2287-29EB-14E2-EA72E6819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64859"/>
              </p:ext>
            </p:extLst>
          </p:nvPr>
        </p:nvGraphicFramePr>
        <p:xfrm>
          <a:off x="7277673" y="4915134"/>
          <a:ext cx="3059112" cy="723900"/>
        </p:xfrm>
        <a:graphic>
          <a:graphicData uri="http://schemas.openxmlformats.org/drawingml/2006/table">
            <a:tbl>
              <a:tblPr/>
              <a:tblGrid>
                <a:gridCol w="700405">
                  <a:extLst>
                    <a:ext uri="{9D8B030D-6E8A-4147-A177-3AD203B41FA5}">
                      <a16:colId xmlns:a16="http://schemas.microsoft.com/office/drawing/2014/main" val="395794963"/>
                    </a:ext>
                  </a:extLst>
                </a:gridCol>
                <a:gridCol w="648017">
                  <a:extLst>
                    <a:ext uri="{9D8B030D-6E8A-4147-A177-3AD203B41FA5}">
                      <a16:colId xmlns:a16="http://schemas.microsoft.com/office/drawing/2014/main" val="1821986208"/>
                    </a:ext>
                  </a:extLst>
                </a:gridCol>
                <a:gridCol w="570230">
                  <a:extLst>
                    <a:ext uri="{9D8B030D-6E8A-4147-A177-3AD203B41FA5}">
                      <a16:colId xmlns:a16="http://schemas.microsoft.com/office/drawing/2014/main" val="3320770854"/>
                    </a:ext>
                  </a:extLst>
                </a:gridCol>
                <a:gridCol w="570230">
                  <a:extLst>
                    <a:ext uri="{9D8B030D-6E8A-4147-A177-3AD203B41FA5}">
                      <a16:colId xmlns:a16="http://schemas.microsoft.com/office/drawing/2014/main" val="3018776031"/>
                    </a:ext>
                  </a:extLst>
                </a:gridCol>
                <a:gridCol w="570230">
                  <a:extLst>
                    <a:ext uri="{9D8B030D-6E8A-4147-A177-3AD203B41FA5}">
                      <a16:colId xmlns:a16="http://schemas.microsoft.com/office/drawing/2014/main" val="22747579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</a:p>
                  </a:txBody>
                  <a:tcPr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</a:t>
                      </a:r>
                    </a:p>
                  </a:txBody>
                  <a:tcPr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MAE</a:t>
                      </a:r>
                    </a:p>
                  </a:txBody>
                  <a:tcPr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R2</a:t>
                      </a:r>
                    </a:p>
                  </a:txBody>
                  <a:tcPr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309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100" dirty="0">
                          <a:effectLst/>
                        </a:rPr>
                        <a:t>GBM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buNone/>
                      </a:pPr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buNone/>
                      </a:pPr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buNone/>
                      </a:pPr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buNone/>
                      </a:pPr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081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100" dirty="0">
                          <a:effectLst/>
                        </a:rPr>
                        <a:t>GBM_FT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buNone/>
                      </a:pPr>
                      <a:r>
                        <a:rPr lang="he-IL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buNone/>
                      </a:pPr>
                      <a:r>
                        <a:rPr lang="he-IL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buNone/>
                      </a:pPr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buNone/>
                      </a:pPr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12206"/>
                  </a:ext>
                </a:extLst>
              </a:tr>
            </a:tbl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A0A53838-067A-F56F-033C-AC8FC87556DA}"/>
              </a:ext>
            </a:extLst>
          </p:cNvPr>
          <p:cNvSpPr/>
          <p:nvPr/>
        </p:nvSpPr>
        <p:spPr>
          <a:xfrm>
            <a:off x="6171927" y="4810539"/>
            <a:ext cx="1072947" cy="88812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8ED2FB7-14B8-E59B-E6E3-95396B1EF4C1}"/>
              </a:ext>
            </a:extLst>
          </p:cNvPr>
          <p:cNvSpPr txBox="1">
            <a:spLocks/>
          </p:cNvSpPr>
          <p:nvPr/>
        </p:nvSpPr>
        <p:spPr>
          <a:xfrm>
            <a:off x="7735628" y="4406209"/>
            <a:ext cx="2123324" cy="4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finalist</a:t>
            </a:r>
          </a:p>
        </p:txBody>
      </p:sp>
    </p:spTree>
    <p:extLst>
      <p:ext uri="{BB962C8B-B14F-4D97-AF65-F5344CB8AC3E}">
        <p14:creationId xmlns:p14="http://schemas.microsoft.com/office/powerpoint/2010/main" val="2237914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7884</TotalTime>
  <Words>2706</Words>
  <Application>Microsoft Office PowerPoint</Application>
  <PresentationFormat>Widescreen</PresentationFormat>
  <Paragraphs>829</Paragraphs>
  <Slides>22</Slides>
  <Notes>20</Notes>
  <HiddenSlides>2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Heebo</vt:lpstr>
      <vt:lpstr>Wingdings</vt:lpstr>
      <vt:lpstr>Office Theme</vt:lpstr>
      <vt:lpstr>The Spotify dataset, by Kaggle</vt:lpstr>
      <vt:lpstr>About the dataset</vt:lpstr>
      <vt:lpstr>track_popularity  (y_col)</vt:lpstr>
      <vt:lpstr>X_col  cat value  cat_value_mean_pop</vt:lpstr>
      <vt:lpstr>X_cont_cols</vt:lpstr>
      <vt:lpstr>Outliers &amp; Imputes</vt:lpstr>
      <vt:lpstr>Experimenting MAD, IQR, ISO, LOF, DBSCAN, and z-score Choosing LOF</vt:lpstr>
      <vt:lpstr>Feature selection</vt:lpstr>
      <vt:lpstr>Model selection</vt:lpstr>
      <vt:lpstr>ובא לציון גואל</vt:lpstr>
      <vt:lpstr>The ML pipeline</vt:lpstr>
      <vt:lpstr>X: small_cat_cols</vt:lpstr>
      <vt:lpstr>LOF vs z_score</vt:lpstr>
      <vt:lpstr>X cols: dates</vt:lpstr>
      <vt:lpstr>X: large_cat_cols</vt:lpstr>
      <vt:lpstr>Distributions &amp; Correlations </vt:lpstr>
      <vt:lpstr>Pickle</vt:lpstr>
      <vt:lpstr>SW engineering &amp; process of work</vt:lpstr>
      <vt:lpstr>About the dataset</vt:lpstr>
      <vt:lpstr>The business case</vt:lpstr>
      <vt:lpstr>X cols: duplications </vt:lpstr>
      <vt:lpstr>Types of cols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Guy Ray</dc:creator>
  <cp:lastModifiedBy>Guy Ray</cp:lastModifiedBy>
  <cp:revision>4</cp:revision>
  <dcterms:created xsi:type="dcterms:W3CDTF">2025-10-02T11:21:34Z</dcterms:created>
  <dcterms:modified xsi:type="dcterms:W3CDTF">2025-10-30T12:36:33Z</dcterms:modified>
</cp:coreProperties>
</file>